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7" r:id="rId3"/>
    <p:sldId id="415" r:id="rId4"/>
    <p:sldId id="518" r:id="rId5"/>
    <p:sldId id="524" r:id="rId6"/>
    <p:sldId id="490" r:id="rId7"/>
    <p:sldId id="523" r:id="rId8"/>
    <p:sldId id="493" r:id="rId9"/>
    <p:sldId id="494" r:id="rId10"/>
    <p:sldId id="495" r:id="rId11"/>
    <p:sldId id="501" r:id="rId12"/>
    <p:sldId id="502" r:id="rId13"/>
    <p:sldId id="555" r:id="rId14"/>
    <p:sldId id="503" r:id="rId15"/>
    <p:sldId id="507" r:id="rId16"/>
    <p:sldId id="578" r:id="rId17"/>
    <p:sldId id="519" r:id="rId18"/>
    <p:sldId id="589" r:id="rId19"/>
    <p:sldId id="556" r:id="rId20"/>
    <p:sldId id="557" r:id="rId21"/>
    <p:sldId id="558" r:id="rId22"/>
    <p:sldId id="559" r:id="rId23"/>
    <p:sldId id="576" r:id="rId24"/>
    <p:sldId id="600" r:id="rId25"/>
    <p:sldId id="609" r:id="rId26"/>
    <p:sldId id="612" r:id="rId27"/>
    <p:sldId id="613" r:id="rId28"/>
    <p:sldId id="614" r:id="rId29"/>
    <p:sldId id="590" r:id="rId30"/>
    <p:sldId id="520" r:id="rId31"/>
    <p:sldId id="522" r:id="rId32"/>
    <p:sldId id="602" r:id="rId33"/>
    <p:sldId id="601" r:id="rId34"/>
    <p:sldId id="604" r:id="rId35"/>
    <p:sldId id="605" r:id="rId36"/>
    <p:sldId id="385" r:id="rId37"/>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8" userDrawn="1">
          <p15:clr>
            <a:srgbClr val="A4A3A4"/>
          </p15:clr>
        </p15:guide>
        <p15:guide id="2" pos="3840" userDrawn="1">
          <p15:clr>
            <a:srgbClr val="A4A3A4"/>
          </p15:clr>
        </p15:guide>
        <p15:guide id="3" orient="horz" pos="229" userDrawn="1">
          <p15:clr>
            <a:srgbClr val="A4A3A4"/>
          </p15:clr>
        </p15:guide>
        <p15:guide id="4" pos="302" userDrawn="1">
          <p15:clr>
            <a:srgbClr val="A4A3A4"/>
          </p15:clr>
        </p15:guide>
        <p15:guide id="5" pos="74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8422A"/>
    <a:srgbClr val="ED7D31"/>
    <a:srgbClr val="EEC88F"/>
    <a:srgbClr val="FFE699"/>
    <a:srgbClr val="2B76C8"/>
    <a:srgbClr val="A90FAD"/>
    <a:srgbClr val="70AD47"/>
    <a:srgbClr val="DF452B"/>
    <a:srgbClr val="F5D1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78" autoAdjust="0"/>
    <p:restoredTop sz="94660"/>
  </p:normalViewPr>
  <p:slideViewPr>
    <p:cSldViewPr snapToGrid="0" showGuides="1">
      <p:cViewPr varScale="1">
        <p:scale>
          <a:sx n="120" d="100"/>
          <a:sy n="120" d="100"/>
        </p:scale>
        <p:origin x="108" y="54"/>
      </p:cViewPr>
      <p:guideLst>
        <p:guide orient="horz" pos="2128"/>
        <p:guide pos="3840"/>
        <p:guide orient="horz" pos="229"/>
        <p:guide pos="302"/>
        <p:guide pos="74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2.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2" Type="http://schemas.openxmlformats.org/officeDocument/2006/relationships/slideLayout" Target="../slideLayouts/slideLayout3.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9.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099561" y="2259446"/>
            <a:ext cx="3992880" cy="1014730"/>
          </a:xfrm>
          <a:prstGeom prst="rect">
            <a:avLst/>
          </a:prstGeom>
          <a:noFill/>
        </p:spPr>
        <p:txBody>
          <a:bodyPr wrap="none" rtlCol="0">
            <a:spAutoFit/>
          </a:bodyPr>
          <a:lstStyle/>
          <a:p>
            <a:pPr algn="ctr"/>
            <a:r>
              <a:rPr lang="zh-CN" altLang="en-US" sz="6000" b="1" dirty="0">
                <a:solidFill>
                  <a:srgbClr val="EEC88F"/>
                </a:solidFill>
                <a:latin typeface="微软雅黑" panose="020B0503020204020204" pitchFamily="34" charset="-122"/>
                <a:ea typeface="微软雅黑" panose="020B0503020204020204" pitchFamily="34" charset="-122"/>
              </a:rPr>
              <a:t>决策树分类</a:t>
            </a:r>
            <a:endParaRPr lang="zh-CN" altLang="en-US" sz="6000" b="1" dirty="0">
              <a:solidFill>
                <a:srgbClr val="EEC88F"/>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
        <p:nvSpPr>
          <p:cNvPr id="2" name="文本框 1"/>
          <p:cNvSpPr txBox="1"/>
          <p:nvPr/>
        </p:nvSpPr>
        <p:spPr>
          <a:xfrm>
            <a:off x="84838" y="156557"/>
            <a:ext cx="3979162" cy="521970"/>
          </a:xfrm>
          <a:prstGeom prst="rect">
            <a:avLst/>
          </a:prstGeom>
          <a:noFill/>
        </p:spPr>
        <p:txBody>
          <a:bodyPr wrap="square" rtlCol="0">
            <a:spAutoFit/>
          </a:bodyPr>
          <a:lstStyle/>
          <a:p>
            <a:pPr algn="just"/>
            <a:r>
              <a:rPr lang="en-US" altLang="zh-CN"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Python</a:t>
            </a:r>
            <a:r>
              <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机器学习</a:t>
            </a:r>
            <a:endPar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 name="直接连接符 2"/>
          <p:cNvCxnSpPr/>
          <p:nvPr/>
        </p:nvCxnSpPr>
        <p:spPr>
          <a:xfrm>
            <a:off x="130175" y="710565"/>
            <a:ext cx="3359150" cy="0"/>
          </a:xfrm>
          <a:prstGeom prst="line">
            <a:avLst/>
          </a:prstGeom>
          <a:ln>
            <a:solidFill>
              <a:srgbClr val="EEDC8F"/>
            </a:solidFill>
          </a:ln>
        </p:spPr>
        <p:style>
          <a:lnRef idx="1">
            <a:schemeClr val="accent4"/>
          </a:lnRef>
          <a:fillRef idx="0">
            <a:schemeClr val="accent4"/>
          </a:fillRef>
          <a:effectRef idx="0">
            <a:schemeClr val="accent4"/>
          </a:effectRef>
          <a:fontRef idx="minor">
            <a:schemeClr val="tx1"/>
          </a:fontRef>
        </p:style>
      </p:cxnSp>
      <p:sp>
        <p:nvSpPr>
          <p:cNvPr id="6" name="文本框 5"/>
          <p:cNvSpPr txBox="1"/>
          <p:nvPr/>
        </p:nvSpPr>
        <p:spPr>
          <a:xfrm>
            <a:off x="4868545" y="3763010"/>
            <a:ext cx="2510790" cy="583565"/>
          </a:xfrm>
          <a:prstGeom prst="rect">
            <a:avLst/>
          </a:prstGeom>
          <a:noFill/>
        </p:spPr>
        <p:txBody>
          <a:bodyPr wrap="square" rtlCol="0">
            <a:spAutoFit/>
          </a:bodyPr>
          <a:p>
            <a:pPr algn="ctr"/>
            <a:r>
              <a:rPr lang="zh-CN" altLang="en-US" sz="3200" b="1" dirty="0">
                <a:solidFill>
                  <a:srgbClr val="EEC88F"/>
                </a:solidFill>
                <a:latin typeface="微软雅黑" panose="020B0503020204020204" pitchFamily="34" charset="-122"/>
                <a:ea typeface="微软雅黑" panose="020B0503020204020204" pitchFamily="34" charset="-122"/>
              </a:rPr>
              <a:t>冯建周</a:t>
            </a:r>
            <a:endParaRPr lang="zh-CN" altLang="en-US" sz="3200" b="1" dirty="0">
              <a:solidFill>
                <a:srgbClr val="EEC88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8404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特征划分选择：信息增益率</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6" name="矩形 25"/>
              <p:cNvSpPr/>
              <p:nvPr/>
            </p:nvSpPr>
            <p:spPr>
              <a:xfrm>
                <a:off x="1126643" y="1816176"/>
                <a:ext cx="10274300" cy="2907784"/>
              </a:xfrm>
              <a:prstGeom prst="rect">
                <a:avLst/>
              </a:prstGeom>
            </p:spPr>
            <p:txBody>
              <a:bodyPr wrap="square">
                <a:spAutoFit/>
              </a:bodyPr>
              <a:lstStyle/>
              <a:p>
                <a:pPr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𝐺𝑎𝑖</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𝑛</m:t>
                          </m:r>
                        </m:e>
                        <m:sub>
                          <m:r>
                            <a:rPr lang="en-US" altLang="zh-CN" b="0" i="1" smtClean="0">
                              <a:latin typeface="Cambria Math" panose="02040503050406030204" pitchFamily="18" charset="0"/>
                              <a:ea typeface="微软雅黑" panose="020B0503020204020204" pitchFamily="34" charset="-122"/>
                            </a:rPr>
                            <m:t>𝑟𝑎𝑡𝑖𝑜𝑛</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e>
                          </m:d>
                        </m:sub>
                      </m:sSub>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𝐺𝑎𝑖𝑛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num>
                        <m:den>
                          <m:r>
                            <a:rPr lang="en-US" altLang="zh-CN" b="0" i="1" smtClean="0">
                              <a:latin typeface="Cambria Math" panose="02040503050406030204" pitchFamily="18" charset="0"/>
                              <a:ea typeface="微软雅黑" panose="020B0503020204020204" pitchFamily="34" charset="-122"/>
                            </a:rPr>
                            <m:t>𝐼𝑉</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den>
                      </m:f>
                    </m:oMath>
                  </m:oMathPara>
                </a14:m>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zh-CN" altLang="en-US" dirty="0">
                    <a:latin typeface="微软雅黑" panose="020B0503020204020204" pitchFamily="34" charset="-122"/>
                    <a:ea typeface="微软雅黑" panose="020B0503020204020204" pitchFamily="34" charset="-122"/>
                  </a:rPr>
                  <a:t>其中</a:t>
                </a:r>
                <a:endParaRPr lang="en-US" altLang="zh-CN" dirty="0">
                  <a:latin typeface="微软雅黑" panose="020B0503020204020204" pitchFamily="34" charset="-122"/>
                  <a:ea typeface="微软雅黑" panose="020B0503020204020204" pitchFamily="34" charset="-122"/>
                </a:endParaRPr>
              </a:p>
              <a:p>
                <a:pPr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𝐼𝑉</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𝑎</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𝑣</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𝑉</m:t>
                          </m:r>
                        </m:sup>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𝑣</m:t>
                                  </m:r>
                                </m:sup>
                              </m:sSup>
                              <m:r>
                                <a:rPr lang="en-US" altLang="zh-CN" b="0" i="1" smtClean="0">
                                  <a:latin typeface="Cambria Math" panose="02040503050406030204" pitchFamily="18" charset="0"/>
                                  <a:ea typeface="微软雅黑" panose="020B0503020204020204" pitchFamily="34" charset="-122"/>
                                </a:rPr>
                                <m:t>|</m:t>
                              </m:r>
                            </m:num>
                            <m:den>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den>
                          </m:f>
                          <m:func>
                            <m:funcPr>
                              <m:ctrlPr>
                                <a:rPr lang="en-US" altLang="zh-CN" b="0" i="1" smtClean="0">
                                  <a:latin typeface="Cambria Math" panose="02040503050406030204" pitchFamily="18" charset="0"/>
                                  <a:ea typeface="微软雅黑" panose="020B0503020204020204" pitchFamily="34" charset="-122"/>
                                </a:rPr>
                              </m:ctrlPr>
                            </m:funcPr>
                            <m:fName>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log</m:t>
                                  </m:r>
                                </m:e>
                                <m:sub>
                                  <m:r>
                                    <a:rPr lang="en-US" altLang="zh-CN" b="0" i="1" smtClean="0">
                                      <a:latin typeface="Cambria Math" panose="02040503050406030204" pitchFamily="18" charset="0"/>
                                      <a:ea typeface="微软雅黑" panose="020B0503020204020204" pitchFamily="34" charset="-122"/>
                                    </a:rPr>
                                    <m:t>2</m:t>
                                  </m:r>
                                </m:sub>
                              </m:sSub>
                            </m:fName>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𝑣</m:t>
                                      </m:r>
                                    </m:sup>
                                  </m:sSup>
                                  <m:r>
                                    <a:rPr lang="en-US" altLang="zh-CN" b="0" i="1" smtClean="0">
                                      <a:latin typeface="Cambria Math" panose="02040503050406030204" pitchFamily="18" charset="0"/>
                                      <a:ea typeface="微软雅黑" panose="020B0503020204020204" pitchFamily="34" charset="-122"/>
                                    </a:rPr>
                                    <m:t>|</m:t>
                                  </m:r>
                                </m:num>
                                <m:den>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den>
                              </m:f>
                            </m:e>
                          </m:func>
                        </m:e>
                      </m:nary>
                    </m:oMath>
                  </m:oMathPara>
                </a14:m>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zh-CN" altLang="en-US" dirty="0">
                    <a:latin typeface="微软雅黑" panose="020B0503020204020204" pitchFamily="34" charset="-122"/>
                    <a:ea typeface="微软雅黑" panose="020B0503020204020204" pitchFamily="34" charset="-122"/>
                  </a:rPr>
                  <a:t>称为属性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𝑎</m:t>
                    </m:r>
                  </m:oMath>
                </a14:m>
                <a:r>
                  <a:rPr lang="zh-CN" altLang="en-US" dirty="0">
                    <a:latin typeface="微软雅黑" panose="020B0503020204020204" pitchFamily="34" charset="-122"/>
                    <a:ea typeface="微软雅黑" panose="020B0503020204020204" pitchFamily="34" charset="-122"/>
                  </a:rPr>
                  <a:t> 的“固有值”，属性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𝑎</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的可能取值数目越多（即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𝑉</m:t>
                    </m:r>
                  </m:oMath>
                </a14:m>
                <a:r>
                  <a:rPr lang="zh-CN" altLang="en-US" dirty="0">
                    <a:latin typeface="微软雅黑" panose="020B0503020204020204" pitchFamily="34" charset="-122"/>
                    <a:ea typeface="微软雅黑" panose="020B0503020204020204" pitchFamily="34" charset="-122"/>
                  </a:rPr>
                  <a:t> 越大），则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𝐼𝑉</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的值通常就越大</a:t>
                </a:r>
                <a:endParaRPr lang="en-US" altLang="zh-CN" dirty="0">
                  <a:latin typeface="微软雅黑" panose="020B0503020204020204" pitchFamily="34" charset="-122"/>
                  <a:ea typeface="微软雅黑" panose="020B0503020204020204" pitchFamily="34" charset="-122"/>
                </a:endParaRPr>
              </a:p>
            </p:txBody>
          </p:sp>
        </mc:Choice>
        <mc:Fallback>
          <p:sp>
            <p:nvSpPr>
              <p:cNvPr id="26" name="矩形 25"/>
              <p:cNvSpPr>
                <a:spLocks noRot="1" noChangeAspect="1" noMove="1" noResize="1" noEditPoints="1" noAdjustHandles="1" noChangeArrowheads="1" noChangeShapeType="1" noTextEdit="1"/>
              </p:cNvSpPr>
              <p:nvPr/>
            </p:nvSpPr>
            <p:spPr>
              <a:xfrm>
                <a:off x="1126643" y="1816176"/>
                <a:ext cx="10274300" cy="2907784"/>
              </a:xfrm>
              <a:prstGeom prst="rect">
                <a:avLst/>
              </a:prstGeom>
              <a:blipFill rotWithShape="1">
                <a:blip r:embed="rId6"/>
                <a:stretch>
                  <a:fillRect l="-1" t="-3" r="1" b="7"/>
                </a:stretch>
              </a:blipFill>
            </p:spPr>
            <p:txBody>
              <a:bodyPr/>
              <a:lstStyle/>
              <a:p>
                <a:r>
                  <a:rPr lang="zh-CN" altLang="en-US">
                    <a:noFill/>
                  </a:rPr>
                  <a:t> </a:t>
                </a:r>
              </a:p>
            </p:txBody>
          </p:sp>
        </mc:Fallback>
      </mc:AlternateContent>
      <p:sp>
        <p:nvSpPr>
          <p:cNvPr id="70" name="Rectangle 3"/>
          <p:cNvSpPr>
            <a:spLocks noChangeArrowheads="1"/>
          </p:cNvSpPr>
          <p:nvPr/>
        </p:nvSpPr>
        <p:spPr bwMode="auto">
          <a:xfrm>
            <a:off x="3198127" y="5207630"/>
            <a:ext cx="5309068" cy="427490"/>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buNone/>
            </a:pPr>
            <a:r>
              <a:rPr lang="zh-CN" altLang="en-US" sz="2000" dirty="0"/>
              <a:t>增益率准则对可取值数目较少的属性有所偏好</a:t>
            </a:r>
            <a:endParaRPr lang="en-US" altLang="zh-CN" sz="2000" dirty="0"/>
          </a:p>
          <a:p>
            <a:pPr marL="0" indent="0" algn="ctr">
              <a:lnSpc>
                <a:spcPts val="3200"/>
              </a:lnSpc>
              <a:buNone/>
            </a:pPr>
            <a:endParaRPr lang="zh-CN" altLang="en-US" sz="2000" i="0" dirty="0">
              <a:latin typeface="幼圆" panose="02010509060101010101" pitchFamily="49" charset="-122"/>
              <a:ea typeface="幼圆" panose="02010509060101010101" pitchFamily="49"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5" name="文本框 4"/>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信息增益率</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126643" y="1501896"/>
            <a:ext cx="7297308" cy="458908"/>
          </a:xfrm>
          <a:prstGeom prst="rect">
            <a:avLst/>
          </a:prstGeom>
          <a:noFill/>
        </p:spPr>
        <p:txBody>
          <a:bodyPr wrap="square">
            <a:spAutoFit/>
          </a:bodyPr>
          <a:lstStyle/>
          <a:p>
            <a:pPr algn="just">
              <a:lnSpc>
                <a:spcPct val="150000"/>
              </a:lnSpc>
              <a:defRPr/>
            </a:pPr>
            <a:r>
              <a:rPr lang="zh-CN" altLang="en-US" dirty="0">
                <a:latin typeface="微软雅黑" panose="020B0503020204020204" pitchFamily="34" charset="-122"/>
                <a:ea typeface="微软雅黑" panose="020B0503020204020204" pitchFamily="34" charset="-122"/>
              </a:rPr>
              <a:t>增益率定义：</a:t>
            </a:r>
            <a:endParaRPr lang="en-US" altLang="zh-CN"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1126643" y="4929312"/>
            <a:ext cx="2154664" cy="458908"/>
          </a:xfrm>
          <a:prstGeom prst="rect">
            <a:avLst/>
          </a:prstGeom>
          <a:noFill/>
        </p:spPr>
        <p:txBody>
          <a:bodyPr wrap="square">
            <a:spAutoFit/>
          </a:bodyPr>
          <a:lstStyle/>
          <a:p>
            <a:pPr algn="just">
              <a:lnSpc>
                <a:spcPct val="150000"/>
              </a:lnSpc>
              <a:defRPr/>
            </a:pPr>
            <a:r>
              <a:rPr lang="zh-CN" altLang="en-US" b="1" dirty="0">
                <a:latin typeface="微软雅黑" panose="020B0503020204020204" pitchFamily="34" charset="-122"/>
                <a:ea typeface="微软雅黑" panose="020B0503020204020204" pitchFamily="34" charset="-122"/>
              </a:rPr>
              <a:t>存在的问题</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5356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特征划分选择：基尼指数</a:t>
            </a:r>
            <a:endParaRPr lang="zh-CN" altLang="en-US" sz="2400" dirty="0">
              <a:solidFill>
                <a:srgbClr val="D8422A"/>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26" name="矩形 25"/>
              <p:cNvSpPr/>
              <p:nvPr/>
            </p:nvSpPr>
            <p:spPr>
              <a:xfrm>
                <a:off x="1126643" y="4788257"/>
                <a:ext cx="9629775" cy="1124347"/>
              </a:xfrm>
              <a:prstGeom prst="rect">
                <a:avLst/>
              </a:prstGeom>
            </p:spPr>
            <p:txBody>
              <a:bodyPr wrap="square">
                <a:spAutoFit/>
              </a:bodyPr>
              <a:lstStyle/>
              <a:p>
                <a:pPr algn="just">
                  <a:lnSpc>
                    <a:spcPct val="150000"/>
                  </a:lnSpc>
                  <a:defRPr/>
                </a:pPr>
                <a:r>
                  <a:rPr lang="zh-CN" altLang="en-US" dirty="0">
                    <a:latin typeface="微软雅黑" panose="020B0503020204020204" pitchFamily="34" charset="-122"/>
                    <a:ea typeface="微软雅黑" panose="020B0503020204020204" pitchFamily="34" charset="-122"/>
                  </a:rPr>
                  <a:t>应选择划分后使基尼指数最小的属性作为最优划分属性，即</a:t>
                </a:r>
                <a:endParaRPr lang="en-US" altLang="zh-CN" dirty="0">
                  <a:latin typeface="微软雅黑" panose="020B0503020204020204" pitchFamily="34" charset="-122"/>
                  <a:ea typeface="微软雅黑" panose="020B0503020204020204" pitchFamily="34" charset="-122"/>
                </a:endParaRPr>
              </a:p>
              <a:p>
                <a:pPr algn="just">
                  <a:lnSpc>
                    <a:spcPct val="150000"/>
                  </a:lnSpc>
                  <a:defRPr/>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𝑎</m:t>
                          </m:r>
                        </m:e>
                        <m:sub>
                          <m:r>
                            <a:rPr lang="en-US" altLang="zh-CN" b="0" i="1" smtClean="0">
                              <a:latin typeface="Cambria Math" panose="02040503050406030204" pitchFamily="18" charset="0"/>
                              <a:ea typeface="微软雅黑" panose="020B0503020204020204" pitchFamily="34" charset="-122"/>
                            </a:rPr>
                            <m:t>∗</m:t>
                          </m:r>
                        </m:sub>
                      </m:sSub>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limLow>
                            <m:limLowPr>
                              <m:ctrlPr>
                                <a:rPr lang="en-US" altLang="zh-CN" b="0" i="1" smtClean="0">
                                  <a:latin typeface="Cambria Math" panose="02040503050406030204" pitchFamily="18" charset="0"/>
                                  <a:ea typeface="微软雅黑" panose="020B0503020204020204" pitchFamily="34" charset="-122"/>
                                </a:rPr>
                              </m:ctrlPr>
                            </m:limLowPr>
                            <m:e>
                              <m:r>
                                <m:rPr>
                                  <m:sty m:val="p"/>
                                </m:rPr>
                                <a:rPr lang="en-US" altLang="zh-CN" b="0" i="0" smtClean="0">
                                  <a:latin typeface="Cambria Math" panose="02040503050406030204" pitchFamily="18" charset="0"/>
                                  <a:ea typeface="微软雅黑" panose="020B0503020204020204" pitchFamily="34" charset="-122"/>
                                </a:rPr>
                                <m:t>argmin</m:t>
                              </m:r>
                            </m:e>
                            <m:lim>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lim>
                          </m:limLow>
                        </m:fName>
                        <m:e>
                          <m:r>
                            <a:rPr lang="en-US" altLang="zh-CN" b="0" i="1" smtClean="0">
                              <a:latin typeface="Cambria Math" panose="02040503050406030204" pitchFamily="18" charset="0"/>
                              <a:ea typeface="微软雅黑" panose="020B0503020204020204" pitchFamily="34" charset="-122"/>
                            </a:rPr>
                            <m:t>𝐺𝑖𝑛𝑖</m:t>
                          </m:r>
                          <m:r>
                            <a:rPr lang="en-US" altLang="zh-CN" b="0" i="1" smtClean="0">
                              <a:latin typeface="Cambria Math" panose="02040503050406030204" pitchFamily="18" charset="0"/>
                              <a:ea typeface="微软雅黑" panose="020B0503020204020204" pitchFamily="34" charset="-122"/>
                            </a:rPr>
                            <m:t>_</m:t>
                          </m:r>
                          <m:r>
                            <a:rPr lang="en-US" altLang="zh-CN" b="0" i="1" smtClean="0">
                              <a:latin typeface="Cambria Math" panose="02040503050406030204" pitchFamily="18" charset="0"/>
                              <a:ea typeface="微软雅黑" panose="020B0503020204020204" pitchFamily="34" charset="-122"/>
                            </a:rPr>
                            <m:t>𝑖𝑛𝑑𝑒𝑥</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e>
                      </m:func>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26" name="矩形 25"/>
              <p:cNvSpPr>
                <a:spLocks noRot="1" noChangeAspect="1" noMove="1" noResize="1" noEditPoints="1" noAdjustHandles="1" noChangeArrowheads="1" noChangeShapeType="1" noTextEdit="1"/>
              </p:cNvSpPr>
              <p:nvPr/>
            </p:nvSpPr>
            <p:spPr>
              <a:xfrm>
                <a:off x="1126643" y="4788257"/>
                <a:ext cx="9629775" cy="1124347"/>
              </a:xfrm>
              <a:prstGeom prst="rect">
                <a:avLst/>
              </a:prstGeom>
              <a:blipFill rotWithShape="1">
                <a:blip r:embed="rId6"/>
                <a:stretch>
                  <a:fillRect l="-2" t="-32" r="2" b="11"/>
                </a:stretch>
              </a:blipFill>
            </p:spPr>
            <p:txBody>
              <a:bodyPr/>
              <a:lstStyle/>
              <a:p>
                <a:r>
                  <a:rPr lang="zh-CN" altLang="en-US">
                    <a:noFill/>
                  </a:rPr>
                  <a:t> </a:t>
                </a:r>
              </a:p>
            </p:txBody>
          </p:sp>
        </mc:Fallback>
      </mc:AlternateContent>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7" name="文本框 6"/>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基尼值</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文本框 16"/>
              <p:cNvSpPr txBox="1"/>
              <p:nvPr/>
            </p:nvSpPr>
            <p:spPr>
              <a:xfrm>
                <a:off x="1126643" y="1501896"/>
                <a:ext cx="7297308" cy="464166"/>
              </a:xfrm>
              <a:prstGeom prst="rect">
                <a:avLst/>
              </a:prstGeom>
              <a:noFill/>
            </p:spPr>
            <p:txBody>
              <a:bodyPr wrap="square">
                <a:spAutoFit/>
              </a:bodyPr>
              <a:lstStyle/>
              <a:p>
                <a:pPr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数据集</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rPr>
                      <m:t>𝐷</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的纯度可用“基尼值”来度量：</a:t>
                </a:r>
                <a:endParaRPr lang="en-US" altLang="zh-CN" dirty="0">
                  <a:latin typeface="微软雅黑" panose="020B0503020204020204" pitchFamily="34" charset="-122"/>
                  <a:ea typeface="微软雅黑" panose="020B0503020204020204" pitchFamily="34" charset="-122"/>
                </a:endParaRPr>
              </a:p>
            </p:txBody>
          </p:sp>
        </mc:Choice>
        <mc:Fallback>
          <p:sp>
            <p:nvSpPr>
              <p:cNvPr id="17" name="文本框 16"/>
              <p:cNvSpPr txBox="1">
                <a:spLocks noRot="1" noChangeAspect="1" noMove="1" noResize="1" noEditPoints="1" noAdjustHandles="1" noChangeArrowheads="1" noChangeShapeType="1" noTextEdit="1"/>
              </p:cNvSpPr>
              <p:nvPr/>
            </p:nvSpPr>
            <p:spPr>
              <a:xfrm>
                <a:off x="1126643" y="1501896"/>
                <a:ext cx="7297308" cy="464166"/>
              </a:xfrm>
              <a:prstGeom prst="rect">
                <a:avLst/>
              </a:prstGeom>
              <a:blipFill rotWithShape="1">
                <a:blip r:embed="rId7"/>
                <a:stretch>
                  <a:fillRect l="-2" t="-26" r="1" b="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1966954" y="2085798"/>
                <a:ext cx="7297308" cy="89146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𝐺𝑖𝑛𝑖</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𝑦</m:t>
                          </m:r>
                          <m:r>
                            <a:rPr lang="en-US" altLang="zh-CN" b="0" i="1" smtClean="0">
                              <a:latin typeface="Cambria Math" panose="02040503050406030204" pitchFamily="18" charset="0"/>
                              <a:ea typeface="微软雅黑" panose="020B0503020204020204" pitchFamily="34" charset="-122"/>
                            </a:rPr>
                            <m:t>|</m:t>
                          </m:r>
                        </m:sup>
                        <m:e>
                          <m:nary>
                            <m:naryPr>
                              <m:chr m:val="∑"/>
                              <m:supHide m:val="on"/>
                              <m:ctrlPr>
                                <a:rPr lang="en-US" altLang="zh-CN" b="0" i="1" smtClean="0">
                                  <a:latin typeface="Cambria Math" panose="02040503050406030204" pitchFamily="18" charset="0"/>
                                  <a:ea typeface="微软雅黑" panose="020B0503020204020204" pitchFamily="34" charset="-122"/>
                                </a:rPr>
                              </m:ctrlPr>
                            </m:naryPr>
                            <m:sub>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𝑘</m:t>
                                  </m:r>
                                </m:e>
                                <m:sup>
                                  <m:r>
                                    <a:rPr lang="en-US" altLang="zh-CN" b="0" i="1" smtClean="0">
                                      <a:latin typeface="Cambria Math" panose="02040503050406030204" pitchFamily="18" charset="0"/>
                                      <a:ea typeface="微软雅黑" panose="020B0503020204020204" pitchFamily="34" charset="-122"/>
                                    </a:rPr>
                                    <m:t>′</m:t>
                                  </m:r>
                                </m:sup>
                              </m:sSup>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b>
                            <m:sup/>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𝑘</m:t>
                                  </m:r>
                                </m:sub>
                              </m:sSub>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𝑘</m:t>
                                      </m:r>
                                    </m:e>
                                    <m:sup>
                                      <m:r>
                                        <a:rPr lang="en-US" altLang="zh-CN" b="0" i="1" smtClean="0">
                                          <a:latin typeface="Cambria Math" panose="02040503050406030204" pitchFamily="18" charset="0"/>
                                          <a:ea typeface="微软雅黑" panose="020B0503020204020204" pitchFamily="34" charset="-122"/>
                                        </a:rPr>
                                        <m:t>′</m:t>
                                      </m:r>
                                    </m:sup>
                                  </m:sSup>
                                </m:sub>
                              </m:sSub>
                            </m:e>
                          </m:nary>
                        </m:e>
                      </m:nary>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nary>
                        <m:naryPr>
                          <m:chr m:val="∑"/>
                          <m:ctrlPr>
                            <a:rPr lang="en-US" altLang="zh-CN" i="1">
                              <a:latin typeface="Cambria Math" panose="02040503050406030204" pitchFamily="18" charset="0"/>
                              <a:ea typeface="微软雅黑" panose="020B0503020204020204" pitchFamily="34" charset="-122"/>
                            </a:rPr>
                          </m:ctrlPr>
                        </m:naryPr>
                        <m:sub>
                          <m:r>
                            <m:rPr>
                              <m:brk m:alnAt="23"/>
                            </m:rPr>
                            <a:rPr lang="en-US" altLang="zh-CN" i="1">
                              <a:latin typeface="Cambria Math" panose="02040503050406030204" pitchFamily="18" charset="0"/>
                              <a:ea typeface="微软雅黑" panose="020B0503020204020204" pitchFamily="34" charset="-122"/>
                            </a:rPr>
                            <m:t>𝑘</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𝑦</m:t>
                          </m:r>
                          <m:r>
                            <a:rPr lang="en-US" altLang="zh-CN" i="1">
                              <a:latin typeface="Cambria Math" panose="02040503050406030204" pitchFamily="18" charset="0"/>
                              <a:ea typeface="微软雅黑" panose="020B0503020204020204" pitchFamily="34" charset="-122"/>
                            </a:rPr>
                            <m:t>|</m:t>
                          </m:r>
                        </m:sup>
                        <m:e>
                          <m:sSubSup>
                            <m:sSubSupPr>
                              <m:ctrlPr>
                                <a:rPr lang="en-US" altLang="zh-CN"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𝑘</m:t>
                              </m:r>
                            </m:sub>
                            <m:sup>
                              <m:r>
                                <a:rPr lang="en-US" altLang="zh-CN" b="0" i="1" smtClean="0">
                                  <a:latin typeface="Cambria Math" panose="02040503050406030204" pitchFamily="18" charset="0"/>
                                  <a:ea typeface="微软雅黑" panose="020B0503020204020204" pitchFamily="34" charset="-122"/>
                                </a:rPr>
                                <m:t>2</m:t>
                              </m:r>
                            </m:sup>
                          </m:sSubSup>
                        </m:e>
                      </m:nary>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1966954" y="2085798"/>
                <a:ext cx="7297308" cy="891462"/>
              </a:xfrm>
              <a:prstGeom prst="rect">
                <a:avLst/>
              </a:prstGeom>
              <a:blipFill rotWithShape="1">
                <a:blip r:embed="rId8"/>
                <a:stretch>
                  <a:fillRect l="-5" t="-51" r="3" b="-2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7361161" y="2711291"/>
                <a:ext cx="30277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𝐺𝑖𝑛𝑖</m:t>
                    </m:r>
                    <m:r>
                      <a:rPr lang="en-US" altLang="zh-CN" sz="1200" b="0" i="1" smtClean="0">
                        <a:latin typeface="Cambria Math" panose="02040503050406030204" pitchFamily="18" charset="0"/>
                        <a:ea typeface="微软雅黑" panose="020B0503020204020204" pitchFamily="34" charset="-122"/>
                      </a:rPr>
                      <m:t>(</m:t>
                    </m:r>
                    <m:r>
                      <a:rPr lang="en-US" altLang="zh-CN" sz="1200" b="0" i="1" smtClean="0">
                        <a:latin typeface="Cambria Math" panose="02040503050406030204" pitchFamily="18" charset="0"/>
                        <a:ea typeface="微软雅黑" panose="020B0503020204020204" pitchFamily="34" charset="-122"/>
                      </a:rPr>
                      <m:t>𝐷</m:t>
                    </m:r>
                    <m:r>
                      <a:rPr lang="en-US" altLang="zh-CN" sz="1200" b="0" i="1" smtClean="0">
                        <a:latin typeface="Cambria Math" panose="02040503050406030204" pitchFamily="18" charset="0"/>
                        <a:ea typeface="微软雅黑" panose="020B0503020204020204" pitchFamily="34" charset="-122"/>
                      </a:rPr>
                      <m:t>)</m:t>
                    </m:r>
                  </m:oMath>
                </a14:m>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越小，数据集 </a:t>
                </a:r>
                <a14:m>
                  <m:oMath xmlns:m="http://schemas.openxmlformats.org/officeDocument/2006/math">
                    <m:r>
                      <a:rPr lang="en-US" altLang="zh-CN" sz="1200" b="0" i="1" smtClean="0">
                        <a:latin typeface="Cambria Math" panose="02040503050406030204" pitchFamily="18" charset="0"/>
                        <a:ea typeface="微软雅黑" panose="020B0503020204020204" pitchFamily="34" charset="-122"/>
                      </a:rPr>
                      <m:t>𝐷</m:t>
                    </m:r>
                  </m:oMath>
                </a14:m>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的纯度越高</a:t>
                </a:r>
                <a:endParaRPr lang="zh-CN" altLang="en-US" sz="1200" dirty="0"/>
              </a:p>
            </p:txBody>
          </p:sp>
        </mc:Choice>
        <mc:Fallback>
          <p:sp>
            <p:nvSpPr>
              <p:cNvPr id="23" name="文本框 22"/>
              <p:cNvSpPr txBox="1">
                <a:spLocks noRot="1" noChangeAspect="1" noMove="1" noResize="1" noEditPoints="1" noAdjustHandles="1" noChangeArrowheads="1" noChangeShapeType="1" noTextEdit="1"/>
              </p:cNvSpPr>
              <p:nvPr/>
            </p:nvSpPr>
            <p:spPr>
              <a:xfrm>
                <a:off x="7361161" y="2711291"/>
                <a:ext cx="3027789" cy="276999"/>
              </a:xfrm>
              <a:prstGeom prst="rect">
                <a:avLst/>
              </a:prstGeom>
              <a:blipFill rotWithShape="1">
                <a:blip r:embed="rId9"/>
                <a:stretch>
                  <a:fillRect l="-8" t="-172" r="12" b="2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1126643" y="3610215"/>
                <a:ext cx="7297308" cy="458908"/>
              </a:xfrm>
              <a:prstGeom prst="rect">
                <a:avLst/>
              </a:prstGeom>
              <a:noFill/>
            </p:spPr>
            <p:txBody>
              <a:bodyPr wrap="square">
                <a:spAutoFit/>
              </a:bodyPr>
              <a:lstStyle/>
              <a:p>
                <a:pPr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属性</a:t>
                </a:r>
                <a:r>
                  <a:rPr lang="zh-CN" altLang="en-US"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𝑎</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的基尼指数定义为：</a:t>
                </a:r>
                <a:endParaRPr lang="en-US" altLang="zh-CN" dirty="0">
                  <a:latin typeface="微软雅黑" panose="020B0503020204020204" pitchFamily="34" charset="-122"/>
                  <a:ea typeface="微软雅黑" panose="020B0503020204020204" pitchFamily="34" charset="-122"/>
                </a:endParaRPr>
              </a:p>
            </p:txBody>
          </p:sp>
        </mc:Choice>
        <mc:Fallback>
          <p:sp>
            <p:nvSpPr>
              <p:cNvPr id="24" name="文本框 23"/>
              <p:cNvSpPr txBox="1">
                <a:spLocks noRot="1" noChangeAspect="1" noMove="1" noResize="1" noEditPoints="1" noAdjustHandles="1" noChangeArrowheads="1" noChangeShapeType="1" noTextEdit="1"/>
              </p:cNvSpPr>
              <p:nvPr/>
            </p:nvSpPr>
            <p:spPr>
              <a:xfrm>
                <a:off x="1126643" y="3610215"/>
                <a:ext cx="7297308" cy="458908"/>
              </a:xfrm>
              <a:prstGeom prst="rect">
                <a:avLst/>
              </a:prstGeom>
              <a:blipFill rotWithShape="1">
                <a:blip r:embed="rId10"/>
                <a:stretch>
                  <a:fillRect l="-2" t="-52" r="1" b="9"/>
                </a:stretch>
              </a:blipFill>
            </p:spPr>
            <p:txBody>
              <a:bodyPr/>
              <a:lstStyle/>
              <a:p>
                <a:r>
                  <a:rPr lang="zh-CN" altLang="en-US">
                    <a:noFill/>
                  </a:rPr>
                  <a:t> </a:t>
                </a:r>
              </a:p>
            </p:txBody>
          </p:sp>
        </mc:Fallback>
      </mc:AlternateContent>
      <p:sp>
        <p:nvSpPr>
          <p:cNvPr id="25" name="文本框 24"/>
          <p:cNvSpPr txBox="1"/>
          <p:nvPr/>
        </p:nvSpPr>
        <p:spPr>
          <a:xfrm>
            <a:off x="825672" y="316909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基尼指数</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1887441" y="4021067"/>
                <a:ext cx="7297308" cy="66499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𝐺𝑖𝑛</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𝑖</m:t>
                          </m:r>
                        </m:e>
                        <m:sub>
                          <m:r>
                            <a:rPr lang="en-US" altLang="zh-CN" b="0" i="1" smtClean="0">
                              <a:latin typeface="Cambria Math" panose="02040503050406030204" pitchFamily="18" charset="0"/>
                              <a:ea typeface="微软雅黑" panose="020B0503020204020204" pitchFamily="34" charset="-122"/>
                            </a:rPr>
                            <m:t>𝑖𝑛𝑑𝑒𝑥</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e>
                          </m:d>
                        </m:sub>
                      </m:sSub>
                      <m:r>
                        <a:rPr lang="en-US" altLang="zh-CN" b="0" i="1" smtClean="0">
                          <a:latin typeface="Cambria Math" panose="02040503050406030204" pitchFamily="18" charset="0"/>
                          <a:ea typeface="微软雅黑" panose="020B0503020204020204" pitchFamily="34" charset="-122"/>
                        </a:rPr>
                        <m:t>=</m:t>
                      </m:r>
                      <m:nary>
                        <m:naryPr>
                          <m:chr m:val="∑"/>
                          <m:limLoc m:val="subSup"/>
                          <m:ctrlPr>
                            <a:rPr lang="en-US" altLang="zh-CN" b="0" i="1" smtClean="0">
                              <a:latin typeface="Cambria Math" panose="02040503050406030204" pitchFamily="18" charset="0"/>
                              <a:ea typeface="微软雅黑" panose="020B0503020204020204" pitchFamily="34" charset="-122"/>
                            </a:rPr>
                          </m:ctrlPr>
                        </m:naryPr>
                        <m:sub>
                          <m:r>
                            <m:rPr>
                              <m:brk m:alnAt="25"/>
                            </m:rPr>
                            <a:rPr lang="en-US" altLang="zh-CN" b="0" i="1" smtClean="0">
                              <a:latin typeface="Cambria Math" panose="02040503050406030204" pitchFamily="18" charset="0"/>
                              <a:ea typeface="微软雅黑" panose="020B0503020204020204" pitchFamily="34" charset="-122"/>
                            </a:rPr>
                            <m:t>𝑣</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𝑉</m:t>
                          </m:r>
                        </m:sup>
                        <m:e>
                          <m:f>
                            <m:fPr>
                              <m:ctrlPr>
                                <a:rPr lang="en-US" altLang="zh-CN" b="0" i="1" smtClean="0">
                                  <a:latin typeface="Cambria Math" panose="02040503050406030204" pitchFamily="18" charset="0"/>
                                  <a:ea typeface="微软雅黑" panose="020B0503020204020204" pitchFamily="34" charset="-122"/>
                                </a:rPr>
                              </m:ctrlPr>
                            </m:fPr>
                            <m:num>
                              <m:d>
                                <m:dPr>
                                  <m:begChr m:val="|"/>
                                  <m:endChr m:val="|"/>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𝑣</m:t>
                                      </m:r>
                                    </m:sup>
                                  </m:sSup>
                                </m:e>
                              </m:d>
                            </m:num>
                            <m:den>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e>
                              </m:d>
                            </m:den>
                          </m:f>
                          <m:r>
                            <a:rPr lang="en-US" altLang="zh-CN" b="0" i="1" smtClean="0">
                              <a:latin typeface="Cambria Math" panose="02040503050406030204" pitchFamily="18" charset="0"/>
                              <a:ea typeface="微软雅黑" panose="020B0503020204020204" pitchFamily="34" charset="-122"/>
                            </a:rPr>
                            <m:t>𝐺𝑖𝑛𝑖</m:t>
                          </m:r>
                          <m:r>
                            <a:rPr lang="en-US" altLang="zh-CN" b="0" i="1" smtClean="0">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i="1">
                                  <a:latin typeface="Cambria Math" panose="02040503050406030204" pitchFamily="18" charset="0"/>
                                  <a:ea typeface="微软雅黑" panose="020B0503020204020204" pitchFamily="34" charset="-122"/>
                                </a:rPr>
                                <m:t>𝑣</m:t>
                              </m:r>
                            </m:sup>
                          </m:sSup>
                          <m:r>
                            <a:rPr lang="en-US" altLang="zh-CN" b="0" i="1" smtClean="0">
                              <a:latin typeface="Cambria Math" panose="02040503050406030204" pitchFamily="18" charset="0"/>
                              <a:ea typeface="微软雅黑" panose="020B0503020204020204" pitchFamily="34" charset="-122"/>
                            </a:rPr>
                            <m:t>)</m:t>
                          </m:r>
                        </m:e>
                      </m:nary>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1887441" y="4021067"/>
                <a:ext cx="7297308" cy="664990"/>
              </a:xfrm>
              <a:prstGeom prst="rect">
                <a:avLst/>
              </a:prstGeom>
              <a:blipFill rotWithShape="1">
                <a:blip r:embed="rId11"/>
                <a:stretch>
                  <a:fillRect l="-3" t="-37" r="1" b="59"/>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决策树生成</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6" name="文本框 15"/>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决策树生成算法</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688041" y="1502329"/>
            <a:ext cx="10816128" cy="458908"/>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rPr>
              <a:t>在决策树各个节点上应用前面介绍的特征划分选择算法，递归地构建决策树。</a:t>
            </a:r>
            <a:endParaRPr lang="en-US" altLang="zh-CN"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825499" y="2203923"/>
            <a:ext cx="7297308"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下面以</a:t>
            </a:r>
            <a:r>
              <a:rPr lang="en-US" altLang="zh-CN" b="1" dirty="0">
                <a:latin typeface="微软雅黑" panose="020B0503020204020204" pitchFamily="34" charset="-122"/>
                <a:ea typeface="微软雅黑" panose="020B0503020204020204" pitchFamily="34" charset="-122"/>
              </a:rPr>
              <a:t>ID3</a:t>
            </a:r>
            <a:r>
              <a:rPr lang="zh-CN" altLang="en-US" b="1" dirty="0">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为例介绍决策树生成的流程：</a:t>
            </a:r>
            <a:endParaRPr lang="zh-CN" altLang="en-US" dirty="0"/>
          </a:p>
        </p:txBody>
      </p:sp>
      <p:sp>
        <p:nvSpPr>
          <p:cNvPr id="5" name="文本框 4"/>
          <p:cNvSpPr txBox="1"/>
          <p:nvPr/>
        </p:nvSpPr>
        <p:spPr>
          <a:xfrm>
            <a:off x="1210945" y="2633980"/>
            <a:ext cx="10079990" cy="2168525"/>
          </a:xfrm>
          <a:prstGeom prst="rect">
            <a:avLst/>
          </a:prstGeom>
          <a:noFill/>
        </p:spPr>
        <p:txBody>
          <a:bodyPr wrap="square" rtlCol="0">
            <a:spAutoFit/>
          </a:bodyPr>
          <a:lstStyle/>
          <a:p>
            <a:pPr marL="342900" indent="-342900" fontAlgn="auto">
              <a:lnSpc>
                <a:spcPct val="150000"/>
              </a:lnSpc>
              <a:buAutoNum type="arabicPeriod"/>
            </a:pPr>
            <a:r>
              <a:rPr lang="zh-CN" altLang="en-US">
                <a:latin typeface="微软雅黑" panose="020B0503020204020204" pitchFamily="34" charset="-122"/>
                <a:ea typeface="微软雅黑" panose="020B0503020204020204" pitchFamily="34" charset="-122"/>
              </a:rPr>
              <a:t>从根节点开始，对节点计算所有可能的特征的信息增益，选择</a:t>
            </a:r>
            <a:r>
              <a:rPr lang="zh-CN" altLang="en-US">
                <a:solidFill>
                  <a:srgbClr val="FF0000"/>
                </a:solidFill>
                <a:latin typeface="微软雅黑" panose="020B0503020204020204" pitchFamily="34" charset="-122"/>
                <a:ea typeface="微软雅黑" panose="020B0503020204020204" pitchFamily="34" charset="-122"/>
              </a:rPr>
              <a:t>信息增益最大的特征</a:t>
            </a:r>
            <a:r>
              <a:rPr lang="zh-CN" altLang="en-US">
                <a:latin typeface="微软雅黑" panose="020B0503020204020204" pitchFamily="34" charset="-122"/>
                <a:ea typeface="微软雅黑" panose="020B0503020204020204" pitchFamily="34" charset="-122"/>
              </a:rPr>
              <a:t>作为节点的特征，由该特征的不同取值建立子节点。</a:t>
            </a:r>
            <a:endParaRPr lang="zh-CN" altLang="en-US">
              <a:latin typeface="微软雅黑" panose="020B0503020204020204" pitchFamily="34" charset="-122"/>
              <a:ea typeface="微软雅黑" panose="020B0503020204020204" pitchFamily="34" charset="-122"/>
            </a:endParaRPr>
          </a:p>
          <a:p>
            <a:pPr marL="342900" indent="-342900" fontAlgn="auto">
              <a:lnSpc>
                <a:spcPct val="150000"/>
              </a:lnSpc>
              <a:buAutoNum type="arabicPeriod"/>
            </a:pPr>
            <a:r>
              <a:rPr lang="zh-CN" altLang="en-US">
                <a:latin typeface="微软雅黑" panose="020B0503020204020204" pitchFamily="34" charset="-122"/>
                <a:ea typeface="微软雅黑" panose="020B0503020204020204" pitchFamily="34" charset="-122"/>
              </a:rPr>
              <a:t>对</a:t>
            </a:r>
            <a:r>
              <a:rPr lang="zh-CN" altLang="en-US">
                <a:solidFill>
                  <a:srgbClr val="FF0000"/>
                </a:solidFill>
                <a:latin typeface="微软雅黑" panose="020B0503020204020204" pitchFamily="34" charset="-122"/>
                <a:ea typeface="微软雅黑" panose="020B0503020204020204" pitchFamily="34" charset="-122"/>
              </a:rPr>
              <a:t>子节点递归地调用</a:t>
            </a:r>
            <a:r>
              <a:rPr lang="zh-CN" altLang="en-US">
                <a:latin typeface="微软雅黑" panose="020B0503020204020204" pitchFamily="34" charset="-122"/>
                <a:ea typeface="微软雅黑" panose="020B0503020204020204" pitchFamily="34" charset="-122"/>
              </a:rPr>
              <a:t>以上方法，构建决策树；直到</a:t>
            </a:r>
            <a:r>
              <a:rPr lang="zh-CN" altLang="en-US">
                <a:solidFill>
                  <a:srgbClr val="FF0000"/>
                </a:solidFill>
                <a:latin typeface="微软雅黑" panose="020B0503020204020204" pitchFamily="34" charset="-122"/>
                <a:ea typeface="微软雅黑" panose="020B0503020204020204" pitchFamily="34" charset="-122"/>
              </a:rPr>
              <a:t>所有特征的信息增益均很小</a:t>
            </a:r>
            <a:r>
              <a:rPr lang="zh-CN" altLang="en-US">
                <a:latin typeface="微软雅黑" panose="020B0503020204020204" pitchFamily="34" charset="-122"/>
                <a:ea typeface="微软雅黑" panose="020B0503020204020204" pitchFamily="34" charset="-122"/>
              </a:rPr>
              <a:t>或</a:t>
            </a:r>
            <a:r>
              <a:rPr lang="zh-CN" altLang="en-US">
                <a:solidFill>
                  <a:srgbClr val="FF0000"/>
                </a:solidFill>
                <a:latin typeface="微软雅黑" panose="020B0503020204020204" pitchFamily="34" charset="-122"/>
                <a:ea typeface="微软雅黑" panose="020B0503020204020204" pitchFamily="34" charset="-122"/>
              </a:rPr>
              <a:t>没有特征可以选择</a:t>
            </a:r>
            <a:r>
              <a:rPr lang="zh-CN" altLang="en-US">
                <a:latin typeface="微软雅黑" panose="020B0503020204020204" pitchFamily="34" charset="-122"/>
                <a:ea typeface="微软雅黑" panose="020B0503020204020204" pitchFamily="34" charset="-122"/>
              </a:rPr>
              <a:t>为止。</a:t>
            </a:r>
            <a:endParaRPr lang="zh-CN" altLang="en-US">
              <a:latin typeface="微软雅黑" panose="020B0503020204020204" pitchFamily="34" charset="-122"/>
              <a:ea typeface="微软雅黑" panose="020B0503020204020204" pitchFamily="34" charset="-122"/>
            </a:endParaRPr>
          </a:p>
          <a:p>
            <a:pPr marL="342900" indent="-342900" fontAlgn="auto">
              <a:lnSpc>
                <a:spcPct val="150000"/>
              </a:lnSpc>
              <a:buAutoNum type="arabicPeriod"/>
            </a:pPr>
            <a:r>
              <a:rPr lang="zh-CN" altLang="en-US">
                <a:latin typeface="微软雅黑" panose="020B0503020204020204" pitchFamily="34" charset="-122"/>
                <a:ea typeface="微软雅黑" panose="020B0503020204020204" pitchFamily="34" charset="-122"/>
              </a:rPr>
              <a:t>最后得到一棵决策树。</a:t>
            </a: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479126" y="5058964"/>
            <a:ext cx="10816128" cy="922020"/>
          </a:xfrm>
          <a:prstGeom prst="rect">
            <a:avLst/>
          </a:prstGeom>
        </p:spPr>
        <p:txBody>
          <a:bodyPr wrap="square">
            <a:spAutoFit/>
          </a:bodyPr>
          <a:lstStyle/>
          <a:p>
            <a:pPr indent="457200" algn="l">
              <a:lnSpc>
                <a:spcPct val="150000"/>
              </a:lnSpc>
              <a:defRPr/>
            </a:pPr>
            <a:r>
              <a:rPr lang="en-US" altLang="zh-CN" b="1" dirty="0">
                <a:latin typeface="微软雅黑" panose="020B0503020204020204" pitchFamily="34" charset="-122"/>
                <a:ea typeface="微软雅黑" panose="020B0503020204020204" pitchFamily="34" charset="-122"/>
              </a:rPr>
              <a:t>C4.5</a:t>
            </a:r>
            <a:r>
              <a:rPr lang="zh-CN" altLang="zh-CN" b="1" dirty="0">
                <a:latin typeface="微软雅黑" panose="020B0503020204020204" pitchFamily="34" charset="-122"/>
                <a:ea typeface="微软雅黑" panose="020B0503020204020204" pitchFamily="34" charset="-122"/>
              </a:rPr>
              <a:t>算法</a:t>
            </a:r>
            <a:r>
              <a:rPr lang="zh-CN" altLang="zh-CN"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ID3</a:t>
            </a:r>
            <a:r>
              <a:rPr lang="zh-CN" altLang="en-US" dirty="0">
                <a:latin typeface="微软雅黑" panose="020B0503020204020204" pitchFamily="34" charset="-122"/>
                <a:ea typeface="微软雅黑" panose="020B0503020204020204" pitchFamily="34" charset="-122"/>
              </a:rPr>
              <a:t>算法相似，区别在于其在生成的过程中使用信息增益率来选择特征。</a:t>
            </a:r>
            <a:r>
              <a:rPr lang="en-US" altLang="zh-CN" dirty="0">
                <a:latin typeface="微软雅黑" panose="020B0503020204020204" pitchFamily="34" charset="-122"/>
                <a:ea typeface="微软雅黑" panose="020B0503020204020204" pitchFamily="34" charset="-122"/>
              </a:rPr>
              <a:t>CART</a:t>
            </a:r>
            <a:r>
              <a:rPr lang="zh-CN" altLang="en-US" dirty="0">
                <a:latin typeface="微软雅黑" panose="020B0503020204020204" pitchFamily="34" charset="-122"/>
                <a:ea typeface="微软雅黑" panose="020B0503020204020204" pitchFamily="34" charset="-122"/>
              </a:rPr>
              <a:t>算法采用基尼系数来进行特征选择。</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决策树剪枝</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6" name="矩形 25"/>
          <p:cNvSpPr/>
          <p:nvPr/>
        </p:nvSpPr>
        <p:spPr>
          <a:xfrm>
            <a:off x="825459" y="4954213"/>
            <a:ext cx="10725350" cy="506730"/>
          </a:xfrm>
          <a:prstGeom prst="rect">
            <a:avLst/>
          </a:prstGeom>
        </p:spPr>
        <p:txBody>
          <a:bodyPr wrap="square">
            <a:spAutoFit/>
          </a:bodyPr>
          <a:lstStyle/>
          <a:p>
            <a:pPr marL="742950" lvl="1" indent="-285750" algn="just">
              <a:lnSpc>
                <a:spcPct val="150000"/>
              </a:lnSpc>
              <a:buFont typeface="Wingdings" panose="05000000000000000000" pitchFamily="2" charset="2"/>
              <a:buChar char="l"/>
              <a:defRPr/>
            </a:pPr>
            <a:r>
              <a:rPr lang="zh-CN" altLang="en-US" dirty="0">
                <a:solidFill>
                  <a:srgbClr val="FF0000"/>
                </a:solidFill>
                <a:latin typeface="微软雅黑" panose="020B0503020204020204" pitchFamily="34" charset="-122"/>
                <a:ea typeface="微软雅黑" panose="020B0503020204020204" pitchFamily="34" charset="-122"/>
              </a:rPr>
              <a:t>留出法</a:t>
            </a:r>
            <a:r>
              <a:rPr lang="zh-CN" altLang="en-US" dirty="0">
                <a:latin typeface="微软雅黑" panose="020B0503020204020204" pitchFamily="34" charset="-122"/>
                <a:ea typeface="微软雅黑" panose="020B0503020204020204" pitchFamily="34" charset="-122"/>
              </a:rPr>
              <a:t>：预留一部分数据用作“验证集”以进行性能评估</a:t>
            </a:r>
            <a:endParaRPr lang="zh-CN" altLang="en-US"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6" name="文本框 15"/>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为什么剪枝</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25500" y="1382395"/>
            <a:ext cx="9041765" cy="1337945"/>
          </a:xfrm>
          <a:prstGeom prst="rect">
            <a:avLst/>
          </a:prstGeom>
          <a:noFill/>
        </p:spPr>
        <p:txBody>
          <a:bodyPr wrap="square" rtlCol="0" anchor="t">
            <a:spAutoFit/>
          </a:bodyPr>
          <a:lstStyle/>
          <a:p>
            <a:pPr marL="742950" lvl="1" indent="-285750" algn="just">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sym typeface="+mn-ea"/>
              </a:rPr>
              <a:t>“剪枝”是决策树学习算法</a:t>
            </a:r>
            <a:r>
              <a:rPr lang="zh-CN" altLang="en-US" dirty="0">
                <a:solidFill>
                  <a:srgbClr val="FF0000"/>
                </a:solidFill>
                <a:latin typeface="微软雅黑" panose="020B0503020204020204" pitchFamily="34" charset="-122"/>
                <a:ea typeface="微软雅黑" panose="020B0503020204020204" pitchFamily="34" charset="-122"/>
                <a:sym typeface="+mn-ea"/>
              </a:rPr>
              <a:t>对付“过拟合”</a:t>
            </a:r>
            <a:r>
              <a:rPr lang="zh-CN" altLang="en-US" dirty="0">
                <a:latin typeface="微软雅黑" panose="020B0503020204020204" pitchFamily="34" charset="-122"/>
                <a:ea typeface="微软雅黑" panose="020B0503020204020204" pitchFamily="34" charset="-122"/>
                <a:sym typeface="+mn-ea"/>
              </a:rPr>
              <a:t>的主要手段</a:t>
            </a:r>
            <a:endParaRPr lang="zh-CN" altLang="en-US" dirty="0">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sym typeface="+mn-ea"/>
              </a:rPr>
              <a:t>可通过“剪枝”来一定程度避免因决策分支过多，以致于把训练集自身的一些特点当做所有数据都具有的一般性质而导致的过拟合</a:t>
            </a:r>
            <a:endParaRPr lang="zh-CN" altLang="en-US"/>
          </a:p>
        </p:txBody>
      </p:sp>
      <p:sp>
        <p:nvSpPr>
          <p:cNvPr id="8" name="文本框 7"/>
          <p:cNvSpPr txBox="1"/>
          <p:nvPr/>
        </p:nvSpPr>
        <p:spPr>
          <a:xfrm>
            <a:off x="736600" y="2781300"/>
            <a:ext cx="1960880" cy="553085"/>
          </a:xfrm>
          <a:prstGeom prst="rect">
            <a:avLst/>
          </a:prstGeom>
          <a:noFill/>
        </p:spPr>
        <p:txBody>
          <a:bodyPr wrap="none" rtlCol="0" anchor="t">
            <a:spAutoFit/>
          </a:bodyPr>
          <a:lstStyle/>
          <a:p>
            <a:pPr indent="0" algn="just">
              <a:lnSpc>
                <a:spcPct val="150000"/>
              </a:lnSpc>
              <a:buFont typeface="Wingdings" panose="05000000000000000000" pitchFamily="2" charset="2"/>
              <a:buNone/>
              <a:defRPr/>
            </a:pPr>
            <a:r>
              <a:rPr lang="zh-CN" altLang="en-US" sz="2000" b="1" dirty="0">
                <a:latin typeface="微软雅黑" panose="020B0503020204020204" pitchFamily="34" charset="-122"/>
                <a:ea typeface="微软雅黑" panose="020B0503020204020204" pitchFamily="34" charset="-122"/>
                <a:sym typeface="+mn-ea"/>
              </a:rPr>
              <a:t>剪枝的基本策略</a:t>
            </a:r>
            <a:endParaRPr lang="zh-CN" altLang="en-US" sz="2000" b="1"/>
          </a:p>
        </p:txBody>
      </p:sp>
      <p:sp>
        <p:nvSpPr>
          <p:cNvPr id="9" name="文本框 8"/>
          <p:cNvSpPr txBox="1"/>
          <p:nvPr/>
        </p:nvSpPr>
        <p:spPr>
          <a:xfrm>
            <a:off x="825500" y="3313430"/>
            <a:ext cx="2540000" cy="922020"/>
          </a:xfrm>
          <a:prstGeom prst="rect">
            <a:avLst/>
          </a:prstGeom>
          <a:noFill/>
        </p:spPr>
        <p:txBody>
          <a:bodyPr wrap="square" rtlCol="0" anchor="t">
            <a:spAutoFit/>
          </a:bodyPr>
          <a:lstStyle/>
          <a:p>
            <a:pPr marL="742950" lvl="1" indent="-285750" algn="just">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sym typeface="+mn-ea"/>
              </a:rPr>
              <a:t>预剪枝</a:t>
            </a:r>
            <a:endParaRPr lang="zh-CN" altLang="en-US" dirty="0">
              <a:latin typeface="微软雅黑" panose="020B0503020204020204" pitchFamily="34" charset="-122"/>
              <a:ea typeface="微软雅黑" panose="020B0503020204020204" pitchFamily="34" charset="-122"/>
            </a:endParaRPr>
          </a:p>
          <a:p>
            <a:pPr marL="742950" lvl="1" indent="-285750" algn="just">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sym typeface="+mn-ea"/>
              </a:rPr>
              <a:t>后剪枝</a:t>
            </a:r>
            <a:endParaRPr lang="zh-CN" altLang="en-US"/>
          </a:p>
        </p:txBody>
      </p:sp>
      <p:sp>
        <p:nvSpPr>
          <p:cNvPr id="12" name="文本框 11"/>
          <p:cNvSpPr txBox="1"/>
          <p:nvPr/>
        </p:nvSpPr>
        <p:spPr>
          <a:xfrm>
            <a:off x="736600" y="4401185"/>
            <a:ext cx="4246880" cy="553085"/>
          </a:xfrm>
          <a:prstGeom prst="rect">
            <a:avLst/>
          </a:prstGeom>
          <a:noFill/>
        </p:spPr>
        <p:txBody>
          <a:bodyPr wrap="none" rtlCol="0" anchor="t">
            <a:spAutoFit/>
          </a:bodyPr>
          <a:lstStyle/>
          <a:p>
            <a:pPr indent="0" algn="just">
              <a:lnSpc>
                <a:spcPct val="150000"/>
              </a:lnSpc>
              <a:buFont typeface="Wingdings" panose="05000000000000000000" pitchFamily="2" charset="2"/>
              <a:buNone/>
              <a:defRPr/>
            </a:pPr>
            <a:r>
              <a:rPr lang="zh-CN" altLang="en-US" sz="2000" b="1" dirty="0">
                <a:latin typeface="微软雅黑" panose="020B0503020204020204" pitchFamily="34" charset="-122"/>
                <a:ea typeface="微软雅黑" panose="020B0503020204020204" pitchFamily="34" charset="-122"/>
                <a:sym typeface="+mn-ea"/>
              </a:rPr>
              <a:t>判断决策树泛化性能是否提升的方法</a:t>
            </a:r>
            <a:endParaRPr lang="zh-CN" altLang="en-US" sz="20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决策树剪枝</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25672" y="987190"/>
            <a:ext cx="3673176"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预剪枝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7" name="矩形 16"/>
          <p:cNvSpPr/>
          <p:nvPr/>
        </p:nvSpPr>
        <p:spPr>
          <a:xfrm>
            <a:off x="688041" y="1502329"/>
            <a:ext cx="10816128" cy="92202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rPr>
              <a:t>在</a:t>
            </a:r>
            <a:r>
              <a:rPr lang="zh-CN" altLang="en-US" noProof="0" dirty="0">
                <a:ln>
                  <a:noFill/>
                </a:ln>
                <a:effectLst/>
                <a:uLnTx/>
                <a:uFillTx/>
                <a:latin typeface="微软雅黑" panose="020B0503020204020204" pitchFamily="34" charset="-122"/>
                <a:ea typeface="微软雅黑" panose="020B0503020204020204" pitchFamily="34" charset="-122"/>
                <a:sym typeface="+mn-ea"/>
              </a:rPr>
              <a:t>决策树生成过程中，</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对每个结点在划分前先进行估计</a:t>
            </a:r>
            <a:r>
              <a:rPr lang="zh-CN" altLang="en-US" noProof="0" dirty="0">
                <a:ln>
                  <a:noFill/>
                </a:ln>
                <a:effectLst/>
                <a:uLnTx/>
                <a:uFillTx/>
                <a:latin typeface="微软雅黑" panose="020B0503020204020204" pitchFamily="34" charset="-122"/>
                <a:ea typeface="微软雅黑" panose="020B0503020204020204" pitchFamily="34" charset="-122"/>
                <a:sym typeface="+mn-ea"/>
              </a:rPr>
              <a:t>，若当前结点的划分不能带来决策树泛化性能提升，则停止划分并将当前结点记为叶结点。</a:t>
            </a:r>
            <a:endParaRPr lang="en-US" altLang="zh-CN" dirty="0">
              <a:latin typeface="微软雅黑" panose="020B0503020204020204" pitchFamily="34" charset="-122"/>
              <a:ea typeface="微软雅黑" panose="020B0503020204020204" pitchFamily="34" charset="-122"/>
            </a:endParaRPr>
          </a:p>
        </p:txBody>
      </p:sp>
      <p:sp>
        <p:nvSpPr>
          <p:cNvPr id="15" name="矩形 14"/>
          <p:cNvSpPr/>
          <p:nvPr/>
        </p:nvSpPr>
        <p:spPr>
          <a:xfrm>
            <a:off x="1306531" y="2647996"/>
            <a:ext cx="10816128" cy="3208571"/>
          </a:xfrm>
          <a:prstGeom prst="rect">
            <a:avLst/>
          </a:prstGeom>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优点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r>
              <a:rPr kumimoji="0" lang="zh-CN" altLang="en-US"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降低过拟合风险</a:t>
            </a:r>
            <a:endParaRPr kumimoji="0" lang="en-US" altLang="zh-CN"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显著减少训练时间和测试时间开销</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25000"/>
              </a:lnSpc>
              <a:buFont typeface="Wingdings" panose="05000000000000000000" pitchFamily="2" charset="2"/>
              <a:buChar char="l"/>
              <a:defRPr/>
            </a:pPr>
            <a:endParaRPr lang="en-US" altLang="zh-CN" dirty="0">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缺点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r>
              <a:rPr lang="zh-CN" altLang="en-US" sz="1800" dirty="0">
                <a:solidFill>
                  <a:srgbClr val="FF0000"/>
                </a:solidFill>
                <a:latin typeface="微软雅黑" panose="020B0503020204020204" pitchFamily="34" charset="-122"/>
                <a:ea typeface="微软雅黑" panose="020B0503020204020204" pitchFamily="34" charset="-122"/>
              </a:rPr>
              <a:t>欠拟合风险</a:t>
            </a:r>
            <a:r>
              <a:rPr lang="zh-CN" altLang="en-US" sz="1800" dirty="0">
                <a:latin typeface="微软雅黑" panose="020B0503020204020204" pitchFamily="34" charset="-122"/>
                <a:ea typeface="微软雅黑" panose="020B0503020204020204" pitchFamily="34" charset="-122"/>
              </a:rPr>
              <a:t>：有些分支的当前划分虽然不能提升泛化性能，但在其基础上进行的后续划分却有可能导致性能显著提高。预剪枝基于“贪心”本质禁止这些分支展开，带来了欠拟合风险</a:t>
            </a:r>
            <a:endParaRPr lang="zh-CN" altLang="en-US" sz="1800" dirty="0">
              <a:latin typeface="微软雅黑" panose="020B0503020204020204" pitchFamily="34" charset="-122"/>
              <a:ea typeface="微软雅黑" panose="020B0503020204020204" pitchFamily="34" charset="-122"/>
            </a:endParaRPr>
          </a:p>
          <a:p>
            <a:pPr marL="742950" lvl="1" indent="-285750" algn="just">
              <a:lnSpc>
                <a:spcPct val="125000"/>
              </a:lnSpc>
              <a:buFont typeface="Wingdings" panose="05000000000000000000" pitchFamily="2" charset="2"/>
              <a:buChar char="l"/>
              <a:defRPr/>
            </a:pPr>
            <a:endParaRPr lang="en-US" altLang="zh-CN" dirty="0">
              <a:latin typeface="微软雅黑" panose="020B0503020204020204" pitchFamily="34" charset="-122"/>
              <a:ea typeface="微软雅黑" panose="020B0503020204020204" pitchFamily="34" charset="-122"/>
            </a:endParaRPr>
          </a:p>
          <a:p>
            <a:pPr marL="742950" lvl="1" indent="-285750" algn="just">
              <a:lnSpc>
                <a:spcPct val="125000"/>
              </a:lnSpc>
              <a:buFont typeface="Wingdings" panose="05000000000000000000" pitchFamily="2" charset="2"/>
              <a:buChar char="l"/>
              <a:defRPr/>
            </a:pPr>
            <a:endParaRPr kumimoji="0" lang="zh-CN" altLang="en-US"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决策树剪枝</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后剪枝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7" name="矩形 16"/>
          <p:cNvSpPr/>
          <p:nvPr/>
        </p:nvSpPr>
        <p:spPr>
          <a:xfrm>
            <a:off x="688041" y="1502329"/>
            <a:ext cx="10816128" cy="922020"/>
          </a:xfrm>
          <a:prstGeom prst="rect">
            <a:avLst/>
          </a:prstGeom>
        </p:spPr>
        <p:txBody>
          <a:bodyPr wrap="square">
            <a:spAutoFit/>
          </a:bodyPr>
          <a:lstStyle/>
          <a:p>
            <a:pPr indent="457200" algn="just">
              <a:lnSpc>
                <a:spcPct val="150000"/>
              </a:lnSpc>
              <a:defRPr/>
            </a:pPr>
            <a:r>
              <a:rPr lang="zh-CN" altLang="en-US" noProof="0" dirty="0">
                <a:ln>
                  <a:noFill/>
                </a:ln>
                <a:effectLst/>
                <a:uLnTx/>
                <a:uFillTx/>
                <a:latin typeface="微软雅黑" panose="020B0503020204020204" pitchFamily="34" charset="-122"/>
                <a:ea typeface="微软雅黑" panose="020B0503020204020204" pitchFamily="34" charset="-122"/>
                <a:sym typeface="+mn-ea"/>
              </a:rPr>
              <a:t>先从训练集生成一棵完整的决策树，然后自底向上地对非叶结点进行考察，若将该结点对应的子树替换为叶结点能带来决策树泛化性能提升，则将该子树替换为叶结点。</a:t>
            </a:r>
            <a:endParaRPr lang="en-US" altLang="zh-CN" dirty="0">
              <a:latin typeface="微软雅黑" panose="020B0503020204020204" pitchFamily="34" charset="-122"/>
              <a:ea typeface="微软雅黑" panose="020B0503020204020204" pitchFamily="34" charset="-122"/>
            </a:endParaRPr>
          </a:p>
        </p:txBody>
      </p:sp>
      <p:sp>
        <p:nvSpPr>
          <p:cNvPr id="81" name="矩形 80"/>
          <p:cNvSpPr/>
          <p:nvPr/>
        </p:nvSpPr>
        <p:spPr>
          <a:xfrm>
            <a:off x="1315421" y="2649901"/>
            <a:ext cx="10816128" cy="2830711"/>
          </a:xfrm>
          <a:prstGeom prst="rect">
            <a:avLst/>
          </a:prstGeom>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优点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r>
              <a:rPr kumimoji="0" lang="zh-CN" altLang="en-US"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后剪枝比预剪枝保留了更多的分支，</a:t>
            </a:r>
            <a:r>
              <a:rPr kumimoji="0" lang="zh-CN" altLang="en-US"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欠拟合风险小，泛化性能往往优于预剪枝决策树</a:t>
            </a:r>
            <a:endParaRPr kumimoji="0" lang="zh-CN" altLang="en-US"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endParaRPr lang="en-US" altLang="zh-CN" dirty="0">
              <a:latin typeface="微软雅黑" panose="020B0503020204020204" pitchFamily="34" charset="-122"/>
              <a:ea typeface="微软雅黑" panose="020B0503020204020204" pitchFamily="34" charset="-122"/>
            </a:endParaRPr>
          </a:p>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缺点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a:lnSpc>
                <a:spcPct val="125000"/>
              </a:lnSpc>
              <a:buFont typeface="Wingdings" panose="05000000000000000000" pitchFamily="2" charset="2"/>
              <a:buChar char="l"/>
              <a:defRPr/>
            </a:pPr>
            <a:r>
              <a:rPr lang="zh-CN" altLang="en-US" sz="1800" dirty="0">
                <a:solidFill>
                  <a:srgbClr val="FF0000"/>
                </a:solidFill>
                <a:latin typeface="微软雅黑" panose="020B0503020204020204" pitchFamily="34" charset="-122"/>
                <a:ea typeface="微软雅黑" panose="020B0503020204020204" pitchFamily="34" charset="-122"/>
              </a:rPr>
              <a:t>训练时间开销大</a:t>
            </a:r>
            <a:r>
              <a:rPr lang="zh-CN" altLang="en-US" sz="1800" dirty="0">
                <a:latin typeface="微软雅黑" panose="020B0503020204020204" pitchFamily="34" charset="-122"/>
                <a:ea typeface="微软雅黑" panose="020B0503020204020204" pitchFamily="34" charset="-122"/>
              </a:rPr>
              <a:t>：后剪枝过程是在生成完全决策树之后进行的，需要自底向上对所有非叶结点逐一考察</a:t>
            </a:r>
            <a:endParaRPr lang="zh-CN" altLang="en-US" sz="1800" dirty="0">
              <a:latin typeface="微软雅黑" panose="020B0503020204020204" pitchFamily="34" charset="-122"/>
              <a:ea typeface="微软雅黑" panose="020B0503020204020204" pitchFamily="34" charset="-122"/>
            </a:endParaRPr>
          </a:p>
          <a:p>
            <a:pPr marL="742950" lvl="1" indent="-285750" algn="just">
              <a:lnSpc>
                <a:spcPct val="125000"/>
              </a:lnSpc>
              <a:buFont typeface="Wingdings" panose="05000000000000000000" pitchFamily="2" charset="2"/>
              <a:buChar char="l"/>
              <a:defRPr/>
            </a:pPr>
            <a:endParaRPr lang="en-US" altLang="zh-CN" dirty="0">
              <a:latin typeface="微软雅黑" panose="020B0503020204020204" pitchFamily="34" charset="-122"/>
              <a:ea typeface="微软雅黑" panose="020B0503020204020204" pitchFamily="34" charset="-122"/>
            </a:endParaRPr>
          </a:p>
          <a:p>
            <a:pPr marL="742950" lvl="1" indent="-285750" algn="just">
              <a:lnSpc>
                <a:spcPct val="125000"/>
              </a:lnSpc>
              <a:buFont typeface="Wingdings" panose="05000000000000000000" pitchFamily="2" charset="2"/>
              <a:buChar char="l"/>
              <a:defRPr/>
            </a:pPr>
            <a:endParaRPr kumimoji="0" lang="zh-CN" altLang="en-US"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190329"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4421159" y="1855998"/>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4490886" y="1928758"/>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30" name="右箭头 29"/>
          <p:cNvSpPr/>
          <p:nvPr/>
        </p:nvSpPr>
        <p:spPr>
          <a:xfrm>
            <a:off x="5098073" y="204821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518518" y="192875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决策树分类算法</a:t>
            </a:r>
            <a:endParaRPr lang="zh-CN" altLang="en-US" dirty="0">
              <a:solidFill>
                <a:schemeClr val="tx1"/>
              </a:solidFill>
            </a:endParaRPr>
          </a:p>
        </p:txBody>
      </p:sp>
      <p:sp>
        <p:nvSpPr>
          <p:cNvPr id="19" name="椭圆 18"/>
          <p:cNvSpPr/>
          <p:nvPr/>
        </p:nvSpPr>
        <p:spPr>
          <a:xfrm>
            <a:off x="4421159" y="2813995"/>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4490886" y="288675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31" name="右箭头 29"/>
          <p:cNvSpPr/>
          <p:nvPr/>
        </p:nvSpPr>
        <p:spPr>
          <a:xfrm>
            <a:off x="5098073" y="300117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518518" y="2881721"/>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bg1"/>
                </a:solidFill>
              </a:rPr>
              <a:t>案例介绍</a:t>
            </a:r>
            <a:endParaRPr lang="zh-CN" altLang="en-US" dirty="0">
              <a:solidFill>
                <a:schemeClr val="bg1"/>
              </a:solidFill>
            </a:endParaRPr>
          </a:p>
        </p:txBody>
      </p:sp>
      <p:sp>
        <p:nvSpPr>
          <p:cNvPr id="49" name="椭圆 48"/>
          <p:cNvSpPr/>
          <p:nvPr/>
        </p:nvSpPr>
        <p:spPr>
          <a:xfrm>
            <a:off x="4421159" y="3835197"/>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50" name="文本框 49"/>
          <p:cNvSpPr txBox="1"/>
          <p:nvPr/>
        </p:nvSpPr>
        <p:spPr>
          <a:xfrm>
            <a:off x="4490886" y="3907957"/>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sp>
        <p:nvSpPr>
          <p:cNvPr id="51" name="右箭头 29"/>
          <p:cNvSpPr/>
          <p:nvPr/>
        </p:nvSpPr>
        <p:spPr>
          <a:xfrm>
            <a:off x="5098073" y="402238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5518518" y="3902923"/>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代码实践</a:t>
            </a:r>
            <a:endParaRPr lang="zh-CN" alt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88041" y="1502329"/>
            <a:ext cx="10816128" cy="50673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以下表西瓜数据集为例，使用决策树分类算法对</a:t>
            </a:r>
            <a:r>
              <a:rPr lang="zh-CN" altLang="en-US" dirty="0">
                <a:solidFill>
                  <a:srgbClr val="FF0000"/>
                </a:solidFill>
                <a:latin typeface="微软雅黑" panose="020B0503020204020204" pitchFamily="34" charset="-122"/>
                <a:ea typeface="微软雅黑" panose="020B0503020204020204" pitchFamily="34" charset="-122"/>
                <a:sym typeface="+mn-ea"/>
              </a:rPr>
              <a:t>西瓜是否为好瓜</a:t>
            </a:r>
            <a:r>
              <a:rPr lang="zh-CN" altLang="en-US" dirty="0">
                <a:latin typeface="微软雅黑" panose="020B0503020204020204" pitchFamily="34" charset="-122"/>
                <a:ea typeface="微软雅黑" panose="020B0503020204020204" pitchFamily="34" charset="-122"/>
                <a:sym typeface="+mn-ea"/>
              </a:rPr>
              <a:t>进行类别预测。</a:t>
            </a:r>
            <a:endParaRPr lang="en-US" altLang="zh-CN"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案例</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pic>
        <p:nvPicPr>
          <p:cNvPr id="12" name="内容占位符 3"/>
          <p:cNvPicPr>
            <a:picLocks noChangeAspect="1"/>
          </p:cNvPicPr>
          <p:nvPr/>
        </p:nvPicPr>
        <p:blipFill>
          <a:blip r:embed="rId6"/>
          <a:srcRect b="42851"/>
          <a:stretch>
            <a:fillRect/>
          </a:stretch>
        </p:blipFill>
        <p:spPr>
          <a:xfrm>
            <a:off x="4105275" y="2121535"/>
            <a:ext cx="4983480" cy="2253615"/>
          </a:xfrm>
          <a:prstGeom prst="rect">
            <a:avLst/>
          </a:prstGeom>
        </p:spPr>
      </p:pic>
      <p:pic>
        <p:nvPicPr>
          <p:cNvPr id="16" name="内容占位符 3"/>
          <p:cNvPicPr>
            <a:picLocks noChangeAspect="1"/>
          </p:cNvPicPr>
          <p:nvPr/>
        </p:nvPicPr>
        <p:blipFill>
          <a:blip r:embed="rId6"/>
          <a:srcRect t="56857"/>
          <a:stretch>
            <a:fillRect/>
          </a:stretch>
        </p:blipFill>
        <p:spPr>
          <a:xfrm>
            <a:off x="4105275" y="4487545"/>
            <a:ext cx="4994275" cy="1704975"/>
          </a:xfrm>
          <a:prstGeom prst="rect">
            <a:avLst/>
          </a:prstGeom>
        </p:spPr>
      </p:pic>
      <p:sp>
        <p:nvSpPr>
          <p:cNvPr id="27" name="左大括号 26"/>
          <p:cNvSpPr/>
          <p:nvPr/>
        </p:nvSpPr>
        <p:spPr>
          <a:xfrm>
            <a:off x="3413125" y="2235835"/>
            <a:ext cx="554355" cy="2091055"/>
          </a:xfrm>
          <a:prstGeom prst="leftBrace">
            <a:avLst/>
          </a:prstGeom>
          <a:ln>
            <a:solidFill>
              <a:srgbClr val="D842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3382010" y="4553585"/>
            <a:ext cx="585470" cy="1587500"/>
          </a:xfrm>
          <a:prstGeom prst="leftBrace">
            <a:avLst/>
          </a:prstGeom>
          <a:ln>
            <a:solidFill>
              <a:srgbClr val="D8422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2242820" y="3097530"/>
            <a:ext cx="110299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训练集</a:t>
            </a:r>
            <a:endParaRPr lang="zh-CN" altLang="en-US">
              <a:latin typeface="微软雅黑" panose="020B0503020204020204" pitchFamily="34" charset="-122"/>
              <a:ea typeface="微软雅黑" panose="020B0503020204020204" pitchFamily="34" charset="-122"/>
            </a:endParaRPr>
          </a:p>
        </p:txBody>
      </p:sp>
      <p:sp>
        <p:nvSpPr>
          <p:cNvPr id="30" name="文本框 29"/>
          <p:cNvSpPr txBox="1"/>
          <p:nvPr/>
        </p:nvSpPr>
        <p:spPr>
          <a:xfrm>
            <a:off x="2242820" y="5156835"/>
            <a:ext cx="110299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验证集</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决策树构建</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文本框 24"/>
              <p:cNvSpPr txBox="1"/>
              <p:nvPr/>
            </p:nvSpPr>
            <p:spPr>
              <a:xfrm>
                <a:off x="1126490" y="4567555"/>
                <a:ext cx="10414000" cy="785536"/>
              </a:xfrm>
              <a:prstGeom prst="rect">
                <a:avLst/>
              </a:prstGeom>
              <a:noFill/>
            </p:spPr>
            <p:txBody>
              <a:bodyPr wrap="square" rtlCol="0">
                <a:spAutoFit/>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该数据集包含</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个训练样本，</a:t>
                </a:r>
                <a14:m>
                  <m:oMath xmlns:m="http://schemas.openxmlformats.org/officeDocument/2006/math">
                    <m:d>
                      <m:dPr>
                        <m:begChr m:val="|"/>
                        <m:endChr m:val="|"/>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𝑦</m:t>
                        </m:r>
                      </m:e>
                    </m:d>
                    <m:r>
                      <a:rPr lang="en-US" altLang="zh-CN" b="0" i="1" smtClean="0">
                        <a:latin typeface="Cambria Math" panose="02040503050406030204" pitchFamily="18" charset="0"/>
                        <a:ea typeface="MS Mincho" panose="02020609040205080304" charset="-128"/>
                        <a:cs typeface="Cambria Math" panose="02040503050406030204" pitchFamily="18" charset="0"/>
                      </a:rPr>
                      <m:t>=</m:t>
                    </m:r>
                    <m:r>
                      <a:rPr lang="en-US" altLang="zh-CN" b="0" i="1" smtClean="0">
                        <a:latin typeface="Cambria Math" panose="02040503050406030204" pitchFamily="18" charset="0"/>
                        <a:ea typeface="MS Mincho" panose="02020609040205080304" charset="-128"/>
                        <a:cs typeface="Cambria Math" panose="02040503050406030204" pitchFamily="18" charset="0"/>
                      </a:rPr>
                      <m:t>2</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，其中正例占</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𝑝</m:t>
                        </m:r>
                      </m:e>
                      <m:sub>
                        <m:r>
                          <a:rPr lang="en-US" altLang="zh-CN" b="0" i="1" smtClean="0">
                            <a:latin typeface="Cambria Math" panose="02040503050406030204" pitchFamily="18" charset="0"/>
                            <a:ea typeface="MS Mincho" panose="02020609040205080304" charset="-128"/>
                            <a:cs typeface="Cambria Math" panose="02040503050406030204" pitchFamily="18" charset="0"/>
                          </a:rPr>
                          <m:t>1</m:t>
                        </m:r>
                      </m:sub>
                    </m:sSub>
                    <m:r>
                      <a:rPr lang="en-US" altLang="zh-CN" b="0" i="1" smtClean="0">
                        <a:latin typeface="Cambria Math" panose="02040503050406030204" pitchFamily="18" charset="0"/>
                        <a:ea typeface="MS Mincho" panose="02020609040205080304" charset="-128"/>
                        <a:cs typeface="Cambria Math" panose="02040503050406030204" pitchFamily="18" charset="0"/>
                      </a:rPr>
                      <m:t>=</m:t>
                    </m:r>
                    <m:f>
                      <m:fPr>
                        <m:ctrlP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5</m:t>
                        </m:r>
                      </m:num>
                      <m:den>
                        <m:r>
                          <a:rPr lang="en-US" altLang="zh-CN" b="0" i="1" smtClean="0">
                            <a:latin typeface="Cambria Math" panose="02040503050406030204" pitchFamily="18" charset="0"/>
                            <a:ea typeface="MS Mincho" panose="02020609040205080304" charset="-128"/>
                            <a:cs typeface="Cambria Math" panose="02040503050406030204" pitchFamily="18" charset="0"/>
                          </a:rPr>
                          <m:t>10</m:t>
                        </m:r>
                      </m:den>
                    </m:f>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，反例占</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i="1">
                            <a:latin typeface="Cambria Math" panose="02040503050406030204" pitchFamily="18" charset="0"/>
                            <a:ea typeface="微软雅黑" panose="020B0503020204020204" pitchFamily="34" charset="-122"/>
                            <a:cs typeface="Cambria Math" panose="02040503050406030204" pitchFamily="18" charset="0"/>
                          </a:rPr>
                          <m:t>𝑝</m:t>
                        </m:r>
                      </m:e>
                      <m:sub>
                        <m:r>
                          <a:rPr lang="en-US" altLang="zh-CN" b="0" i="1" smtClean="0">
                            <a:latin typeface="Cambria Math" panose="02040503050406030204" pitchFamily="18" charset="0"/>
                            <a:ea typeface="MS Mincho" panose="02020609040205080304" charset="-128"/>
                            <a:cs typeface="Cambria Math" panose="02040503050406030204" pitchFamily="18" charset="0"/>
                          </a:rPr>
                          <m:t>2</m:t>
                        </m:r>
                      </m:sub>
                    </m:sSub>
                    <m:r>
                      <a:rPr lang="en-US" altLang="zh-CN" i="1">
                        <a:latin typeface="Cambria Math" panose="02040503050406030204" pitchFamily="18" charset="0"/>
                        <a:ea typeface="MS Mincho" panose="02020609040205080304" charset="-128"/>
                        <a:cs typeface="Cambria Math" panose="02040503050406030204" pitchFamily="18" charset="0"/>
                      </a:rPr>
                      <m:t>=</m:t>
                    </m:r>
                    <m:f>
                      <m:fPr>
                        <m:ctrlPr>
                          <a:rPr lang="en-US" altLang="zh-CN" i="1">
                            <a:latin typeface="Cambria Math" panose="02040503050406030204" pitchFamily="18" charset="0"/>
                            <a:ea typeface="微软雅黑" panose="020B0503020204020204" pitchFamily="34" charset="-122"/>
                            <a:cs typeface="Cambria Math" panose="02040503050406030204" pitchFamily="18" charset="0"/>
                          </a:rPr>
                        </m:ctrlPr>
                      </m:fPr>
                      <m:num>
                        <m:r>
                          <a:rPr lang="en-US" altLang="zh-CN" b="0" i="1" smtClean="0">
                            <a:latin typeface="Cambria Math" panose="02040503050406030204" pitchFamily="18" charset="0"/>
                            <a:ea typeface="微软雅黑" panose="020B0503020204020204" pitchFamily="34" charset="-122"/>
                            <a:cs typeface="Cambria Math" panose="02040503050406030204" pitchFamily="18" charset="0"/>
                          </a:rPr>
                          <m:t>5</m:t>
                        </m:r>
                      </m:num>
                      <m:den>
                        <m:r>
                          <a:rPr lang="en-US" altLang="zh-CN" b="0" i="1" smtClean="0">
                            <a:latin typeface="Cambria Math" panose="02040503050406030204" pitchFamily="18" charset="0"/>
                            <a:ea typeface="MS Mincho" panose="02020609040205080304" charset="-128"/>
                            <a:cs typeface="Cambria Math" panose="02040503050406030204" pitchFamily="18" charset="0"/>
                          </a:rPr>
                          <m:t>10</m:t>
                        </m:r>
                      </m:den>
                    </m:f>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，计算得到根结点的信息熵为</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5" name="文本框 24"/>
              <p:cNvSpPr txBox="1">
                <a:spLocks noRot="1" noChangeAspect="1" noMove="1" noResize="1" noEditPoints="1" noAdjustHandles="1" noChangeArrowheads="1" noChangeShapeType="1" noTextEdit="1"/>
              </p:cNvSpPr>
              <p:nvPr/>
            </p:nvSpPr>
            <p:spPr>
              <a:xfrm>
                <a:off x="1126490" y="4567555"/>
                <a:ext cx="10414000" cy="785536"/>
              </a:xfrm>
              <a:prstGeom prst="rect">
                <a:avLst/>
              </a:prstGeom>
              <a:blipFill rotWithShape="1">
                <a:blip r:embed="rId6"/>
                <a:stretch>
                  <a:fillRect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379099" y="5124451"/>
                <a:ext cx="5654675" cy="88074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𝐸𝑛𝑡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2</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e>
                          </m:func>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func>
                            <m:funcPr>
                              <m:ctrlPr>
                                <a:rPr lang="en-US" altLang="zh-CN" b="0" i="1" smtClean="0">
                                  <a:latin typeface="Cambria Math" panose="02040503050406030204" pitchFamily="18" charset="0"/>
                                </a:rPr>
                              </m:ctrlPr>
                            </m:funcPr>
                            <m:fName>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log</m:t>
                                  </m:r>
                                </m:e>
                                <m:sub>
                                  <m:r>
                                    <a:rPr lang="en-US" altLang="zh-CN" b="0" i="1" smtClean="0">
                                      <a:latin typeface="Cambria Math" panose="02040503050406030204" pitchFamily="18" charset="0"/>
                                    </a:rPr>
                                    <m:t>2</m:t>
                                  </m:r>
                                </m:sub>
                              </m:sSub>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e>
                          </m:fun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func>
                            <m:funcPr>
                              <m:ctrlPr>
                                <a:rPr lang="en-US" altLang="zh-CN" i="1">
                                  <a:latin typeface="Cambria Math" panose="02040503050406030204" pitchFamily="18" charset="0"/>
                                </a:rPr>
                              </m:ctrlPr>
                            </m:funcPr>
                            <m:fName>
                              <m:sSub>
                                <m:sSubPr>
                                  <m:ctrlPr>
                                    <a:rPr lang="en-US" altLang="zh-CN" i="1">
                                      <a:latin typeface="Cambria Math" panose="02040503050406030204" pitchFamily="18" charset="0"/>
                                    </a:rPr>
                                  </m:ctrlPr>
                                </m:sSubPr>
                                <m:e>
                                  <m:r>
                                    <m:rPr>
                                      <m:sty m:val="p"/>
                                    </m:rPr>
                                    <a:rPr lang="en-US" altLang="zh-CN">
                                      <a:latin typeface="Cambria Math" panose="02040503050406030204" pitchFamily="18" charset="0"/>
                                    </a:rPr>
                                    <m:t>log</m:t>
                                  </m:r>
                                </m:e>
                                <m:sub>
                                  <m:r>
                                    <a:rPr lang="en-US" altLang="zh-CN" i="1">
                                      <a:latin typeface="Cambria Math" panose="02040503050406030204" pitchFamily="18" charset="0"/>
                                    </a:rPr>
                                    <m:t>2</m:t>
                                  </m:r>
                                </m:sub>
                              </m:sSub>
                            </m:fName>
                            <m:e>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den>
                              </m:f>
                            </m:e>
                          </m:func>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2379099" y="5124451"/>
                <a:ext cx="5654675" cy="880745"/>
              </a:xfrm>
              <a:prstGeom prst="rect">
                <a:avLst/>
              </a:prstGeom>
              <a:blipFill rotWithShape="1">
                <a:blip r:embed="rId7"/>
                <a:stretch>
                  <a:fillRect l="-7" r="7"/>
                </a:stretch>
              </a:blipFill>
            </p:spPr>
            <p:txBody>
              <a:bodyPr/>
              <a:lstStyle/>
              <a:p>
                <a:r>
                  <a:rPr lang="zh-CN" altLang="en-US">
                    <a:noFill/>
                  </a:rPr>
                  <a:t> </a:t>
                </a:r>
              </a:p>
            </p:txBody>
          </p:sp>
        </mc:Fallback>
      </mc:AlternateContent>
      <p:grpSp>
        <p:nvGrpSpPr>
          <p:cNvPr id="11" name="组合 10"/>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特征划分选择</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pic>
        <p:nvPicPr>
          <p:cNvPr id="12" name="内容占位符 3"/>
          <p:cNvPicPr>
            <a:picLocks noChangeAspect="1"/>
          </p:cNvPicPr>
          <p:nvPr/>
        </p:nvPicPr>
        <p:blipFill>
          <a:blip r:embed="rId8"/>
          <a:srcRect b="42851"/>
          <a:stretch>
            <a:fillRect/>
          </a:stretch>
        </p:blipFill>
        <p:spPr>
          <a:xfrm>
            <a:off x="2131060" y="2161540"/>
            <a:ext cx="4983480" cy="2253615"/>
          </a:xfrm>
          <a:prstGeom prst="rect">
            <a:avLst/>
          </a:prstGeom>
        </p:spPr>
      </p:pic>
      <p:sp>
        <p:nvSpPr>
          <p:cNvPr id="17" name="矩形 16"/>
          <p:cNvSpPr/>
          <p:nvPr/>
        </p:nvSpPr>
        <p:spPr>
          <a:xfrm>
            <a:off x="688041" y="1502329"/>
            <a:ext cx="10816128" cy="458908"/>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rPr>
              <a:t>计算依据训练数据集构建的决策树中根结点的信息熵</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决策树构建</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6" name="矩形 25"/>
              <p:cNvSpPr/>
              <p:nvPr/>
            </p:nvSpPr>
            <p:spPr>
              <a:xfrm>
                <a:off x="733325" y="5462539"/>
                <a:ext cx="10725350" cy="650371"/>
              </a:xfrm>
              <a:prstGeom prst="rect">
                <a:avLst/>
              </a:prstGeom>
            </p:spPr>
            <p:txBody>
              <a:bodyPr wrap="square">
                <a:spAutoFit/>
              </a:bodyPr>
              <a:lstStyle/>
              <a:p>
                <a:pPr lvl="0" indent="0" algn="just" fontAlgn="auto">
                  <a:lnSpc>
                    <a:spcPct val="125000"/>
                  </a:lnSpc>
                  <a:defRPr/>
                </a:pP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𝐺𝑎𝑖𝑛</m:t>
                    </m:r>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lang="zh-CN" altLang="en-US" i="1">
                            <a:latin typeface="Cambria Math" panose="02040503050406030204" pitchFamily="18" charset="0"/>
                            <a:ea typeface="微软雅黑" panose="020B0503020204020204" pitchFamily="34" charset="-122"/>
                          </a:rPr>
                          <m:t>色泽</m:t>
                        </m:r>
                      </m:e>
                    </m:d>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𝐸𝑛𝑡</m:t>
                    </m:r>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e>
                    </m:d>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nary>
                      <m:naryPr>
                        <m: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naryPr>
                      <m:sub>
                        <m:r>
                          <m:rPr>
                            <m:brk m:alnAt="23"/>
                          </m:r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𝑣</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1</m:t>
                        </m:r>
                      </m:sub>
                      <m:sup>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3</m:t>
                        </m:r>
                      </m:sup>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Pr>
                          <m:num>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𝑣</m:t>
                                    </m:r>
                                  </m:sup>
                                </m:sSup>
                              </m:e>
                            </m:d>
                          </m:num>
                          <m:den>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e>
                            </m:d>
                          </m:den>
                        </m:f>
                      </m:e>
                    </m:nary>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𝐸𝑛𝑡</m:t>
                    </m:r>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sSup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𝑣</m:t>
                            </m:r>
                          </m:sup>
                        </m:sSup>
                      </m:e>
                    </m:d>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lang="en-US" altLang="zh-CN" i="1">
                        <a:latin typeface="Cambria Math" panose="02040503050406030204" pitchFamily="18" charset="0"/>
                        <a:ea typeface="微软雅黑" panose="020B0503020204020204" pitchFamily="34" charset="-122"/>
                      </a:rPr>
                      <m:t>1</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lang="en-US" altLang="zh-CN" i="1">
                        <a:latin typeface="Cambria Math" panose="02040503050406030204" pitchFamily="18" charset="0"/>
                        <a:ea typeface="微软雅黑" panose="020B0503020204020204" pitchFamily="34" charset="-122"/>
                      </a:rPr>
                      <m:t>0</m:t>
                    </m:r>
                    <m:r>
                      <a:rPr lang="en-US" altLang="zh-CN" i="1" smtClean="0">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0</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Pr>
                          <m:num>
                            <m:r>
                              <a:rPr lang="en-US" altLang="zh-CN" i="1">
                                <a:latin typeface="Cambria Math" panose="02040503050406030204" pitchFamily="18" charset="0"/>
                                <a:ea typeface="微软雅黑" panose="020B0503020204020204" pitchFamily="34" charset="-122"/>
                              </a:rPr>
                              <m:t>4</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1</m:t>
                            </m:r>
                            <m:r>
                              <a:rPr lang="en-US" altLang="zh-CN" i="1">
                                <a:latin typeface="Cambria Math" panose="02040503050406030204" pitchFamily="18" charset="0"/>
                                <a:ea typeface="微软雅黑" panose="020B0503020204020204" pitchFamily="34" charset="-122"/>
                              </a:rPr>
                              <m:t>0</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000</m:t>
                        </m:r>
                        <m:r>
                          <a:rPr lang="en-US" altLang="zh-CN" b="0"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4</m:t>
                            </m:r>
                          </m:num>
                          <m:den>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0</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8</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2</m:t>
                            </m:r>
                          </m:num>
                          <m:den>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0</m:t>
                            </m:r>
                          </m:den>
                        </m:f>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smtClean="0">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0</m:t>
                        </m:r>
                      </m:e>
                    </m:d>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0</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276</m:t>
                    </m:r>
                  </m:oMath>
                </a14:m>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 </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Choice>
        <mc:Fallback>
          <p:sp>
            <p:nvSpPr>
              <p:cNvPr id="26" name="矩形 25"/>
              <p:cNvSpPr>
                <a:spLocks noRot="1" noChangeAspect="1" noMove="1" noResize="1" noEditPoints="1" noAdjustHandles="1" noChangeArrowheads="1" noChangeShapeType="1" noTextEdit="1"/>
              </p:cNvSpPr>
              <p:nvPr/>
            </p:nvSpPr>
            <p:spPr>
              <a:xfrm>
                <a:off x="733325" y="5462539"/>
                <a:ext cx="10725350" cy="650371"/>
              </a:xfrm>
              <a:prstGeom prst="rect">
                <a:avLst/>
              </a:prstGeom>
              <a:blipFill rotWithShape="1">
                <a:blip r:embed="rId6"/>
                <a:stretch>
                  <a:fillRect l="-5" t="-41" r="1" b="62"/>
                </a:stretch>
              </a:blipFill>
            </p:spPr>
            <p:txBody>
              <a:bodyPr/>
              <a:lstStyle/>
              <a:p>
                <a:r>
                  <a:rPr lang="zh-CN" altLang="en-US">
                    <a:noFill/>
                  </a:rPr>
                  <a:t> </a:t>
                </a:r>
              </a:p>
            </p:txBody>
          </p:sp>
        </mc:Fallback>
      </mc:AlternateContent>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特征划分选择</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矩形 16"/>
              <p:cNvSpPr/>
              <p:nvPr/>
            </p:nvSpPr>
            <p:spPr>
              <a:xfrm>
                <a:off x="688041" y="1502329"/>
                <a:ext cx="11374088" cy="1501308"/>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rPr>
                  <a:t>以特征属性</a:t>
                </a:r>
                <a:r>
                  <a:rPr lang="zh-CN" altLang="en-US" dirty="0">
                    <a:solidFill>
                      <a:srgbClr val="FF0000"/>
                    </a:solidFill>
                    <a:latin typeface="微软雅黑" panose="020B0503020204020204" pitchFamily="34" charset="-122"/>
                    <a:ea typeface="微软雅黑" panose="020B0503020204020204" pitchFamily="34" charset="-122"/>
                  </a:rPr>
                  <a:t>“色泽”</a:t>
                </a:r>
                <a:r>
                  <a:rPr lang="zh-CN" altLang="en-US" dirty="0">
                    <a:latin typeface="微软雅黑" panose="020B0503020204020204" pitchFamily="34" charset="-122"/>
                    <a:ea typeface="微软雅黑" panose="020B0503020204020204" pitchFamily="34" charset="-122"/>
                  </a:rPr>
                  <a:t>为例，其对应的</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个数据子集分别为 </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1</m:t>
                        </m:r>
                      </m:sup>
                    </m:sSup>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色泽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青绿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2</m:t>
                        </m:r>
                      </m:sup>
                    </m:sSup>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色泽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乌黑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3</m:t>
                        </m:r>
                      </m:sup>
                    </m:sSup>
                  </m:oMath>
                </a14:m>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色泽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浅白</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。子集 </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i="1">
                            <a:latin typeface="Cambria Math" panose="02040503050406030204" pitchFamily="18" charset="0"/>
                            <a:ea typeface="微软雅黑" panose="020B0503020204020204" pitchFamily="34" charset="-122"/>
                          </a:rPr>
                          <m:t>1</m:t>
                        </m:r>
                      </m:sup>
                    </m:sSup>
                  </m:oMath>
                </a14:m>
                <a:r>
                  <a:rPr lang="zh-CN" altLang="en-US" dirty="0">
                    <a:latin typeface="微软雅黑" panose="020B0503020204020204" pitchFamily="34" charset="-122"/>
                    <a:ea typeface="微软雅黑" panose="020B0503020204020204" pitchFamily="34" charset="-122"/>
                  </a:rPr>
                  <a:t> 包含编号为 </a:t>
                </a:r>
                <a14:m>
                  <m:oMath xmlns:m="http://schemas.openxmlformats.org/officeDocument/2006/math">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6</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10</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17</m:t>
                    </m:r>
                    <m:r>
                      <a:rPr lang="en-US" altLang="zh-CN" i="1">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 的</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个样例，其中正例占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oMath>
                </a14:m>
                <a:r>
                  <a:rPr lang="zh-CN" altLang="en-US" dirty="0">
                    <a:latin typeface="微软雅黑" panose="020B0503020204020204" pitchFamily="34" charset="-122"/>
                    <a:ea typeface="微软雅黑" panose="020B0503020204020204" pitchFamily="34" charset="-122"/>
                  </a:rPr>
                  <a:t>，反例占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dirty="0">
                            <a:latin typeface="Cambria Math" panose="02040503050406030204" pitchFamily="18" charset="0"/>
                            <a:ea typeface="微软雅黑" panose="020B0503020204020204" pitchFamily="34" charset="-122"/>
                          </a:rPr>
                        </m:ctrlPr>
                      </m:sSupPr>
                      <m:e>
                        <m:r>
                          <a:rPr lang="en-US" altLang="zh-CN" i="1" dirty="0">
                            <a:latin typeface="Cambria Math" panose="02040503050406030204" pitchFamily="18" charset="0"/>
                            <a:ea typeface="微软雅黑" panose="020B0503020204020204" pitchFamily="34" charset="-122"/>
                          </a:rPr>
                          <m:t>𝐷</m:t>
                        </m:r>
                      </m:e>
                      <m:sup>
                        <m:r>
                          <a:rPr lang="en-US" altLang="zh-CN" i="1" dirty="0">
                            <a:latin typeface="Cambria Math" panose="02040503050406030204" pitchFamily="18" charset="0"/>
                            <a:ea typeface="微软雅黑" panose="020B0503020204020204" pitchFamily="34" charset="-122"/>
                          </a:rPr>
                          <m:t>2</m:t>
                        </m:r>
                      </m:sup>
                    </m:sSup>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p>
                      <m:sSupPr>
                        <m:ctrlPr>
                          <a:rPr lang="en-US" altLang="zh-CN" i="1" dirty="0">
                            <a:latin typeface="Cambria Math" panose="02040503050406030204" pitchFamily="18" charset="0"/>
                            <a:ea typeface="微软雅黑" panose="020B0503020204020204" pitchFamily="34" charset="-122"/>
                          </a:rPr>
                        </m:ctrlPr>
                      </m:sSupPr>
                      <m:e>
                        <m:r>
                          <a:rPr lang="en-US" altLang="zh-CN" i="1" dirty="0">
                            <a:latin typeface="Cambria Math" panose="02040503050406030204" pitchFamily="18" charset="0"/>
                            <a:ea typeface="微软雅黑" panose="020B0503020204020204" pitchFamily="34" charset="-122"/>
                          </a:rPr>
                          <m:t>𝐷</m:t>
                        </m:r>
                      </m:e>
                      <m:sup>
                        <m:r>
                          <a:rPr lang="en-US" altLang="zh-CN" i="1" dirty="0">
                            <a:latin typeface="Cambria Math" panose="02040503050406030204" pitchFamily="18" charset="0"/>
                            <a:ea typeface="微软雅黑" panose="020B0503020204020204" pitchFamily="34" charset="-122"/>
                          </a:rPr>
                          <m:t>3</m:t>
                        </m:r>
                      </m:sup>
                    </m:sSup>
                  </m:oMath>
                </a14:m>
                <a:r>
                  <a:rPr lang="zh-CN" altLang="en-US" dirty="0">
                    <a:latin typeface="微软雅黑" panose="020B0503020204020204" pitchFamily="34" charset="-122"/>
                    <a:ea typeface="微软雅黑" panose="020B0503020204020204" pitchFamily="34" charset="-122"/>
                  </a:rPr>
                  <a:t> 同理，</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个节点的信息熵为：</a:t>
                </a:r>
                <a:endParaRPr lang="zh-CN" altLang="en-US" dirty="0">
                  <a:latin typeface="微软雅黑" panose="020B0503020204020204" pitchFamily="34" charset="-122"/>
                  <a:ea typeface="微软雅黑" panose="020B0503020204020204" pitchFamily="34" charset="-122"/>
                </a:endParaRPr>
              </a:p>
            </p:txBody>
          </p:sp>
        </mc:Choice>
        <mc:Fallback>
          <p:sp>
            <p:nvSpPr>
              <p:cNvPr id="17" name="矩形 16"/>
              <p:cNvSpPr>
                <a:spLocks noRot="1" noChangeAspect="1" noMove="1" noResize="1" noEditPoints="1" noAdjustHandles="1" noChangeArrowheads="1" noChangeShapeType="1" noTextEdit="1"/>
              </p:cNvSpPr>
              <p:nvPr/>
            </p:nvSpPr>
            <p:spPr>
              <a:xfrm>
                <a:off x="688041" y="1502329"/>
                <a:ext cx="11374088" cy="1501308"/>
              </a:xfrm>
              <a:prstGeom prst="rect">
                <a:avLst/>
              </a:prstGeom>
              <a:blipFill rotWithShape="1">
                <a:blip r:embed="rId7"/>
                <a:stretch>
                  <a:fillRect l="-3" t="-37" r="-388"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2220401" y="2556947"/>
                <a:ext cx="7358932" cy="2426242"/>
              </a:xfrm>
              <a:prstGeom prst="rect">
                <a:avLst/>
              </a:prstGeom>
              <a:noFill/>
            </p:spPr>
            <p:txBody>
              <a:bodyPr wrap="square">
                <a:spAutoFit/>
              </a:bodyPr>
              <a:lstStyle/>
              <a:p>
                <a:pPr lvl="0" indent="0" algn="just" fontAlgn="auto">
                  <a:lnSpc>
                    <a:spcPct val="125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𝐸𝑛𝑡</m:t>
                      </m:r>
                      <m:d>
                        <m:dPr>
                          <m:ctrlPr>
                            <a:rPr lang="en-US" altLang="zh-CN" b="0" i="1" smtClean="0">
                              <a:latin typeface="Cambria Math" panose="02040503050406030204" pitchFamily="18" charset="0"/>
                              <a:ea typeface="微软雅黑" panose="020B0503020204020204" pitchFamily="34" charset="-122"/>
                            </a:rPr>
                          </m:ctrlPr>
                        </m:dPr>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1</m:t>
                              </m:r>
                            </m:sup>
                          </m:sSup>
                        </m:e>
                      </m:d>
                      <m:r>
                        <a:rPr lang="en-US" altLang="zh-CN" b="0" i="1" smtClean="0">
                          <a:latin typeface="Cambria Math" panose="02040503050406030204" pitchFamily="18" charset="0"/>
                          <a:ea typeface="微软雅黑" panose="020B0503020204020204" pitchFamily="34" charset="-122"/>
                        </a:rPr>
                        <m:t>=−</m:t>
                      </m:r>
                      <m:d>
                        <m:dPr>
                          <m:ctrlPr>
                            <a:rPr lang="en-US" altLang="zh-CN" b="0" i="1" smtClean="0">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func>
                            <m:funcPr>
                              <m:ctrlPr>
                                <a:rPr lang="en-US" altLang="zh-CN" b="0" i="1" smtClean="0">
                                  <a:latin typeface="Cambria Math" panose="02040503050406030204" pitchFamily="18" charset="0"/>
                                  <a:ea typeface="微软雅黑" panose="020B0503020204020204" pitchFamily="34" charset="-122"/>
                                </a:rPr>
                              </m:ctrlPr>
                            </m:funcPr>
                            <m:fName>
                              <m:sSub>
                                <m:sSubPr>
                                  <m:ctrlPr>
                                    <a:rPr lang="en-US" altLang="zh-CN" b="0" i="1" smtClean="0">
                                      <a:latin typeface="Cambria Math" panose="02040503050406030204" pitchFamily="18" charset="0"/>
                                      <a:ea typeface="微软雅黑" panose="020B0503020204020204" pitchFamily="34" charset="-122"/>
                                    </a:rPr>
                                  </m:ctrlPr>
                                </m:sSubPr>
                                <m:e>
                                  <m:r>
                                    <m:rPr>
                                      <m:sty m:val="p"/>
                                    </m:rPr>
                                    <a:rPr lang="en-US" altLang="zh-CN" b="0" i="0" smtClean="0">
                                      <a:latin typeface="Cambria Math" panose="02040503050406030204" pitchFamily="18" charset="0"/>
                                      <a:ea typeface="微软雅黑" panose="020B0503020204020204" pitchFamily="34" charset="-122"/>
                                    </a:rPr>
                                    <m:t>log</m:t>
                                  </m:r>
                                </m:e>
                                <m:sub>
                                  <m:r>
                                    <a:rPr lang="en-US" altLang="zh-CN" b="0" i="1" smtClean="0">
                                      <a:latin typeface="Cambria Math" panose="02040503050406030204" pitchFamily="18" charset="0"/>
                                      <a:ea typeface="微软雅黑" panose="020B0503020204020204" pitchFamily="34" charset="-122"/>
                                    </a:rPr>
                                    <m:t>2</m:t>
                                  </m:r>
                                </m:sub>
                              </m:sSub>
                            </m:fName>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e>
                          </m:func>
                          <m:r>
                            <a:rPr lang="en-US" altLang="zh-CN" b="0" i="1" smtClean="0">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func>
                            <m:funcPr>
                              <m:ctrlPr>
                                <a:rPr lang="en-US" altLang="zh-CN" i="1">
                                  <a:latin typeface="Cambria Math" panose="02040503050406030204" pitchFamily="18" charset="0"/>
                                  <a:ea typeface="微软雅黑" panose="020B0503020204020204" pitchFamily="34" charset="-122"/>
                                </a:rPr>
                              </m:ctrlPr>
                            </m:funcPr>
                            <m:fName>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log</m:t>
                                  </m:r>
                                </m:e>
                                <m:sub>
                                  <m:r>
                                    <a:rPr lang="en-US" altLang="zh-CN" i="1">
                                      <a:latin typeface="Cambria Math" panose="02040503050406030204" pitchFamily="18" charset="0"/>
                                      <a:ea typeface="微软雅黑" panose="020B0503020204020204" pitchFamily="34" charset="-122"/>
                                    </a:rPr>
                                    <m:t>2</m:t>
                                  </m:r>
                                </m:sub>
                              </m:sSub>
                            </m:fName>
                            <m:e>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4</m:t>
                                  </m:r>
                                </m:den>
                              </m:f>
                            </m:e>
                          </m:func>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000</m:t>
                      </m:r>
                    </m:oMath>
                  </m:oMathPara>
                </a14:m>
                <a:endParaRPr lang="en-US" altLang="zh-CN" dirty="0">
                  <a:latin typeface="微软雅黑" panose="020B0503020204020204" pitchFamily="34" charset="-122"/>
                  <a:ea typeface="微软雅黑" panose="020B0503020204020204" pitchFamily="34" charset="-122"/>
                </a:endParaRPr>
              </a:p>
              <a:p>
                <a:pPr lvl="0" indent="0" algn="just" fontAlgn="auto">
                  <a:lnSpc>
                    <a:spcPct val="125000"/>
                  </a:lnSpc>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𝐸𝑛𝑡</m:t>
                      </m:r>
                      <m:d>
                        <m:dPr>
                          <m:ctrlPr>
                            <a:rPr lang="en-US" altLang="zh-CN" i="1">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2</m:t>
                              </m:r>
                            </m:sup>
                          </m:sSup>
                        </m:e>
                      </m:d>
                      <m:r>
                        <a:rPr lang="en-US" altLang="zh-CN" i="1">
                          <a:latin typeface="Cambria Math" panose="02040503050406030204" pitchFamily="18" charset="0"/>
                          <a:ea typeface="微软雅黑" panose="020B0503020204020204" pitchFamily="34" charset="-122"/>
                        </a:rPr>
                        <m:t>=−</m:t>
                      </m:r>
                      <m:d>
                        <m:dPr>
                          <m:ctrlPr>
                            <a:rPr lang="en-US" altLang="zh-CN" i="1">
                              <a:latin typeface="Cambria Math" panose="02040503050406030204" pitchFamily="18" charset="0"/>
                              <a:ea typeface="微软雅黑" panose="020B0503020204020204" pitchFamily="34" charset="-122"/>
                            </a:rPr>
                          </m:ctrlPr>
                        </m:dPr>
                        <m:e>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3</m:t>
                              </m:r>
                            </m:num>
                            <m:den>
                              <m:r>
                                <a:rPr lang="en-US" altLang="zh-CN" i="1">
                                  <a:latin typeface="Cambria Math" panose="02040503050406030204" pitchFamily="18" charset="0"/>
                                  <a:ea typeface="微软雅黑" panose="020B0503020204020204" pitchFamily="34" charset="-122"/>
                                </a:rPr>
                                <m:t>4</m:t>
                              </m:r>
                            </m:den>
                          </m:f>
                          <m:func>
                            <m:funcPr>
                              <m:ctrlPr>
                                <a:rPr lang="en-US" altLang="zh-CN" i="1">
                                  <a:latin typeface="Cambria Math" panose="02040503050406030204" pitchFamily="18" charset="0"/>
                                  <a:ea typeface="微软雅黑" panose="020B0503020204020204" pitchFamily="34" charset="-122"/>
                                </a:rPr>
                              </m:ctrlPr>
                            </m:funcPr>
                            <m:fName>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log</m:t>
                                  </m:r>
                                </m:e>
                                <m:sub>
                                  <m:r>
                                    <a:rPr lang="en-US" altLang="zh-CN" i="1">
                                      <a:latin typeface="Cambria Math" panose="02040503050406030204" pitchFamily="18" charset="0"/>
                                      <a:ea typeface="微软雅黑" panose="020B0503020204020204" pitchFamily="34" charset="-122"/>
                                    </a:rPr>
                                    <m:t>2</m:t>
                                  </m:r>
                                </m:sub>
                              </m:sSub>
                            </m:fName>
                            <m:e>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3</m:t>
                                  </m:r>
                                </m:num>
                                <m:den>
                                  <m:r>
                                    <a:rPr lang="en-US" altLang="zh-CN" i="1">
                                      <a:latin typeface="Cambria Math" panose="02040503050406030204" pitchFamily="18" charset="0"/>
                                      <a:ea typeface="微软雅黑" panose="020B0503020204020204" pitchFamily="34" charset="-122"/>
                                    </a:rPr>
                                    <m:t>4</m:t>
                                  </m:r>
                                </m:den>
                              </m:f>
                            </m:e>
                          </m:func>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4</m:t>
                              </m:r>
                            </m:den>
                          </m:f>
                          <m:func>
                            <m:funcPr>
                              <m:ctrlPr>
                                <a:rPr lang="en-US" altLang="zh-CN" i="1">
                                  <a:latin typeface="Cambria Math" panose="02040503050406030204" pitchFamily="18" charset="0"/>
                                  <a:ea typeface="微软雅黑" panose="020B0503020204020204" pitchFamily="34" charset="-122"/>
                                </a:rPr>
                              </m:ctrlPr>
                            </m:funcPr>
                            <m:fName>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log</m:t>
                                  </m:r>
                                </m:e>
                                <m:sub>
                                  <m:r>
                                    <a:rPr lang="en-US" altLang="zh-CN" i="1">
                                      <a:latin typeface="Cambria Math" panose="02040503050406030204" pitchFamily="18" charset="0"/>
                                      <a:ea typeface="微软雅黑" panose="020B0503020204020204" pitchFamily="34" charset="-122"/>
                                    </a:rPr>
                                    <m:t>2</m:t>
                                  </m:r>
                                </m:sub>
                              </m:sSub>
                            </m:fName>
                            <m:e>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i="1">
                                      <a:latin typeface="Cambria Math" panose="02040503050406030204" pitchFamily="18" charset="0"/>
                                      <a:ea typeface="微软雅黑" panose="020B0503020204020204" pitchFamily="34" charset="-122"/>
                                    </a:rPr>
                                    <m:t>4</m:t>
                                  </m:r>
                                </m:den>
                              </m:f>
                            </m:e>
                          </m:func>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8</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1</m:t>
                      </m:r>
                    </m:oMath>
                  </m:oMathPara>
                </a14:m>
                <a:endParaRPr lang="en-US" altLang="zh-CN" dirty="0">
                  <a:latin typeface="微软雅黑" panose="020B0503020204020204" pitchFamily="34" charset="-122"/>
                  <a:ea typeface="微软雅黑" panose="020B0503020204020204" pitchFamily="34" charset="-122"/>
                </a:endParaRPr>
              </a:p>
              <a:p>
                <a:pPr lvl="0" indent="0" algn="just" fontAlgn="auto">
                  <a:lnSpc>
                    <a:spcPct val="125000"/>
                  </a:lnSpc>
                  <a:defRPr/>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微软雅黑" panose="020B0503020204020204" pitchFamily="34" charset="-122"/>
                        </a:rPr>
                        <m:t>𝐸𝑛𝑡</m:t>
                      </m:r>
                      <m:d>
                        <m:dPr>
                          <m:ctrlPr>
                            <a:rPr lang="en-US" altLang="zh-CN" i="1">
                              <a:latin typeface="Cambria Math" panose="02040503050406030204" pitchFamily="18" charset="0"/>
                              <a:ea typeface="微软雅黑" panose="020B0503020204020204" pitchFamily="34" charset="-122"/>
                            </a:rPr>
                          </m:ctrlPr>
                        </m:dPr>
                        <m:e>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𝐷</m:t>
                              </m:r>
                            </m:e>
                            <m:sup>
                              <m:r>
                                <a:rPr lang="en-US" altLang="zh-CN" b="0" i="1" smtClean="0">
                                  <a:latin typeface="Cambria Math" panose="02040503050406030204" pitchFamily="18" charset="0"/>
                                  <a:ea typeface="微软雅黑" panose="020B0503020204020204" pitchFamily="34" charset="-122"/>
                                </a:rPr>
                                <m:t>3</m:t>
                              </m:r>
                            </m:sup>
                          </m:sSup>
                        </m:e>
                      </m:d>
                      <m:r>
                        <a:rPr lang="en-US" altLang="zh-CN" i="1">
                          <a:latin typeface="Cambria Math" panose="02040503050406030204" pitchFamily="18" charset="0"/>
                          <a:ea typeface="微软雅黑" panose="020B0503020204020204" pitchFamily="34" charset="-122"/>
                        </a:rPr>
                        <m:t>=−</m:t>
                      </m:r>
                      <m:d>
                        <m:dPr>
                          <m:ctrlPr>
                            <a:rPr lang="en-US" altLang="zh-CN" i="1">
                              <a:latin typeface="Cambria Math" panose="02040503050406030204" pitchFamily="18" charset="0"/>
                              <a:ea typeface="微软雅黑" panose="020B0503020204020204" pitchFamily="34" charset="-122"/>
                            </a:rPr>
                          </m:ctrlPr>
                        </m:dPr>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0</m:t>
                              </m:r>
                            </m:num>
                            <m:den>
                              <m:r>
                                <a:rPr lang="en-US" altLang="zh-CN" i="1" smtClean="0">
                                  <a:latin typeface="Cambria Math" panose="02040503050406030204" pitchFamily="18" charset="0"/>
                                  <a:ea typeface="微软雅黑" panose="020B0503020204020204" pitchFamily="34" charset="-122"/>
                                </a:rPr>
                                <m:t>2</m:t>
                              </m:r>
                            </m:den>
                          </m:f>
                          <m:func>
                            <m:funcPr>
                              <m:ctrlPr>
                                <a:rPr lang="en-US" altLang="zh-CN" i="1">
                                  <a:latin typeface="Cambria Math" panose="02040503050406030204" pitchFamily="18" charset="0"/>
                                  <a:ea typeface="微软雅黑" panose="020B0503020204020204" pitchFamily="34" charset="-122"/>
                                </a:rPr>
                              </m:ctrlPr>
                            </m:funcPr>
                            <m:fName>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log</m:t>
                                  </m:r>
                                </m:e>
                                <m:sub>
                                  <m:r>
                                    <a:rPr lang="en-US" altLang="zh-CN" i="1">
                                      <a:latin typeface="Cambria Math" panose="02040503050406030204" pitchFamily="18" charset="0"/>
                                      <a:ea typeface="微软雅黑" panose="020B0503020204020204" pitchFamily="34" charset="-122"/>
                                    </a:rPr>
                                    <m:t>2</m:t>
                                  </m:r>
                                </m:sub>
                              </m:sSub>
                            </m:fName>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0</m:t>
                                  </m:r>
                                </m:num>
                                <m:den>
                                  <m:r>
                                    <a:rPr lang="en-US" altLang="zh-CN" i="1" smtClean="0">
                                      <a:latin typeface="Cambria Math" panose="02040503050406030204" pitchFamily="18" charset="0"/>
                                      <a:ea typeface="微软雅黑" panose="020B0503020204020204" pitchFamily="34" charset="-122"/>
                                    </a:rPr>
                                    <m:t>2</m:t>
                                  </m:r>
                                </m:den>
                              </m:f>
                            </m:e>
                          </m:func>
                          <m:r>
                            <a:rPr lang="en-US" altLang="zh-CN" i="1">
                              <a:latin typeface="Cambria Math" panose="02040503050406030204" pitchFamily="18" charset="0"/>
                              <a:ea typeface="微软雅黑" panose="020B0503020204020204" pitchFamily="34" charset="-122"/>
                            </a:rPr>
                            <m:t>+</m:t>
                          </m:r>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2</m:t>
                              </m:r>
                            </m:den>
                          </m:f>
                          <m:func>
                            <m:funcPr>
                              <m:ctrlPr>
                                <a:rPr lang="en-US" altLang="zh-CN" i="1">
                                  <a:latin typeface="Cambria Math" panose="02040503050406030204" pitchFamily="18" charset="0"/>
                                  <a:ea typeface="微软雅黑" panose="020B0503020204020204" pitchFamily="34" charset="-122"/>
                                </a:rPr>
                              </m:ctrlPr>
                            </m:funcPr>
                            <m:fName>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a:latin typeface="Cambria Math" panose="02040503050406030204" pitchFamily="18" charset="0"/>
                                      <a:ea typeface="微软雅黑" panose="020B0503020204020204" pitchFamily="34" charset="-122"/>
                                    </a:rPr>
                                    <m:t>log</m:t>
                                  </m:r>
                                </m:e>
                                <m:sub>
                                  <m:r>
                                    <a:rPr lang="en-US" altLang="zh-CN" i="1">
                                      <a:latin typeface="Cambria Math" panose="02040503050406030204" pitchFamily="18" charset="0"/>
                                      <a:ea typeface="微软雅黑" panose="020B0503020204020204" pitchFamily="34" charset="-122"/>
                                    </a:rPr>
                                    <m:t>2</m:t>
                                  </m:r>
                                </m:sub>
                              </m:sSub>
                            </m:fName>
                            <m:e>
                              <m:f>
                                <m:fPr>
                                  <m:ctrlPr>
                                    <a:rPr lang="en-US" altLang="zh-CN" i="1">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2</m:t>
                                  </m:r>
                                </m:den>
                              </m:f>
                            </m:e>
                          </m:func>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000</m:t>
                      </m:r>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23" name="文本框 22"/>
              <p:cNvSpPr txBox="1">
                <a:spLocks noRot="1" noChangeAspect="1" noMove="1" noResize="1" noEditPoints="1" noAdjustHandles="1" noChangeArrowheads="1" noChangeShapeType="1" noTextEdit="1"/>
              </p:cNvSpPr>
              <p:nvPr/>
            </p:nvSpPr>
            <p:spPr>
              <a:xfrm>
                <a:off x="2220401" y="2556947"/>
                <a:ext cx="7358932" cy="2426242"/>
              </a:xfrm>
              <a:prstGeom prst="rect">
                <a:avLst/>
              </a:prstGeom>
              <a:blipFill rotWithShape="1">
                <a:blip r:embed="rId8"/>
                <a:stretch>
                  <a:fillRect l="-6" t="-18" r="5" b="14"/>
                </a:stretch>
              </a:blipFill>
            </p:spPr>
            <p:txBody>
              <a:bodyPr/>
              <a:lstStyle/>
              <a:p>
                <a:r>
                  <a:rPr lang="zh-CN" altLang="en-US">
                    <a:noFill/>
                  </a:rPr>
                  <a:t> </a:t>
                </a:r>
              </a:p>
            </p:txBody>
          </p:sp>
        </mc:Fallback>
      </mc:AlternateContent>
      <p:sp>
        <p:nvSpPr>
          <p:cNvPr id="24" name="文本框 23"/>
          <p:cNvSpPr txBox="1"/>
          <p:nvPr/>
        </p:nvSpPr>
        <p:spPr>
          <a:xfrm>
            <a:off x="1025443" y="5021539"/>
            <a:ext cx="7358932" cy="406971"/>
          </a:xfrm>
          <a:prstGeom prst="rect">
            <a:avLst/>
          </a:prstGeom>
          <a:noFill/>
        </p:spPr>
        <p:txBody>
          <a:bodyPr wrap="square">
            <a:spAutoFit/>
          </a:bodyPr>
          <a:lstStyle/>
          <a:p>
            <a:pPr marL="285750" lvl="0" indent="0" algn="just" fontAlgn="auto">
              <a:lnSpc>
                <a:spcPct val="125000"/>
              </a:lnSpc>
              <a:defRPr/>
            </a:pPr>
            <a:r>
              <a:rPr lang="zh-CN" altLang="en-US" dirty="0">
                <a:latin typeface="微软雅黑" panose="020B0503020204020204" pitchFamily="34" charset="-122"/>
                <a:ea typeface="微软雅黑" panose="020B0503020204020204" pitchFamily="34" charset="-122"/>
              </a:rPr>
              <a:t>属性“色泽”的信息增益为</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190329"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421159" y="1855998"/>
            <a:ext cx="607187" cy="607187"/>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5098073" y="204821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518518" y="1928757"/>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决策树分类算法</a:t>
            </a:r>
            <a:endParaRPr lang="zh-CN" altLang="en-US" dirty="0"/>
          </a:p>
        </p:txBody>
      </p:sp>
      <p:grpSp>
        <p:nvGrpSpPr>
          <p:cNvPr id="18" name="组合 17"/>
          <p:cNvGrpSpPr/>
          <p:nvPr/>
        </p:nvGrpSpPr>
        <p:grpSpPr>
          <a:xfrm>
            <a:off x="4421159" y="2813995"/>
            <a:ext cx="607187" cy="607187"/>
            <a:chOff x="5583547" y="3086961"/>
            <a:chExt cx="607187" cy="607187"/>
          </a:xfrm>
        </p:grpSpPr>
        <p:sp>
          <p:nvSpPr>
            <p:cNvPr id="19" name="椭圆 18"/>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1" name="右箭头 29"/>
          <p:cNvSpPr/>
          <p:nvPr/>
        </p:nvSpPr>
        <p:spPr>
          <a:xfrm>
            <a:off x="5098073" y="300117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518518" y="2881721"/>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案例介绍</a:t>
            </a:r>
            <a:endParaRPr lang="zh-CN" altLang="en-US" dirty="0"/>
          </a:p>
        </p:txBody>
      </p:sp>
      <p:grpSp>
        <p:nvGrpSpPr>
          <p:cNvPr id="48" name="组合 47"/>
          <p:cNvGrpSpPr/>
          <p:nvPr/>
        </p:nvGrpSpPr>
        <p:grpSpPr>
          <a:xfrm>
            <a:off x="4421159" y="3835197"/>
            <a:ext cx="607187" cy="607187"/>
            <a:chOff x="5583547" y="3086961"/>
            <a:chExt cx="607187" cy="607187"/>
          </a:xfrm>
        </p:grpSpPr>
        <p:sp>
          <p:nvSpPr>
            <p:cNvPr id="49" name="椭圆 48"/>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50" name="文本框 4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51" name="右箭头 29"/>
          <p:cNvSpPr/>
          <p:nvPr/>
        </p:nvSpPr>
        <p:spPr>
          <a:xfrm>
            <a:off x="5098073" y="402238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5518518" y="390292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代码实践</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决策树构建</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6" name="矩形 25"/>
          <p:cNvSpPr/>
          <p:nvPr/>
        </p:nvSpPr>
        <p:spPr>
          <a:xfrm>
            <a:off x="1126490" y="3698240"/>
            <a:ext cx="10278110" cy="458908"/>
          </a:xfrm>
          <a:prstGeom prst="rect">
            <a:avLst/>
          </a:prstGeom>
        </p:spPr>
        <p:txBody>
          <a:bodyPr wrap="square">
            <a:spAutoFit/>
          </a:bodyPr>
          <a:lstStyle/>
          <a:p>
            <a:pPr lvl="0" indent="0" algn="just">
              <a:lnSpc>
                <a:spcPct val="150000"/>
              </a:lnSpc>
              <a:buNone/>
              <a:defRPr/>
            </a:pPr>
            <a:r>
              <a:rPr lang="zh-CN" altLang="en-US" dirty="0">
                <a:latin typeface="微软雅黑" panose="020B0503020204020204" pitchFamily="34" charset="-122"/>
                <a:ea typeface="微软雅黑" panose="020B0503020204020204" pitchFamily="34" charset="-122"/>
              </a:rPr>
              <a:t>显然，</a:t>
            </a:r>
            <a:r>
              <a:rPr lang="zh-CN" altLang="en-US" u="sng" dirty="0">
                <a:solidFill>
                  <a:srgbClr val="FF0000"/>
                </a:solidFill>
                <a:latin typeface="微软雅黑" panose="020B0503020204020204" pitchFamily="34" charset="-122"/>
                <a:ea typeface="微软雅黑" panose="020B0503020204020204" pitchFamily="34" charset="-122"/>
              </a:rPr>
              <a:t>属性“脐部”的信息增益最大</a:t>
            </a:r>
            <a:r>
              <a:rPr lang="zh-CN" altLang="en-US" dirty="0">
                <a:latin typeface="微软雅黑" panose="020B0503020204020204" pitchFamily="34" charset="-122"/>
                <a:ea typeface="微软雅黑" panose="020B0503020204020204" pitchFamily="34" charset="-122"/>
              </a:rPr>
              <a:t>，其被选为划分属性</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cxnSp>
        <p:nvCxnSpPr>
          <p:cNvPr id="12" name="直接连接符 11"/>
          <p:cNvCxnSpPr/>
          <p:nvPr/>
        </p:nvCxnSpPr>
        <p:spPr>
          <a:xfrm>
            <a:off x="6567932" y="4866293"/>
            <a:ext cx="2203197" cy="631503"/>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flipH="1">
            <a:off x="3623592" y="4860520"/>
            <a:ext cx="2077319" cy="579765"/>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a:stCxn id="25" idx="2"/>
            <a:endCxn id="27" idx="0"/>
          </p:cNvCxnSpPr>
          <p:nvPr/>
        </p:nvCxnSpPr>
        <p:spPr>
          <a:xfrm>
            <a:off x="5961029" y="4846871"/>
            <a:ext cx="683816" cy="644360"/>
          </a:xfrm>
          <a:prstGeom prst="line">
            <a:avLst/>
          </a:prstGeom>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3719213" y="502225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22" name="文本框 21"/>
          <p:cNvSpPr txBox="1"/>
          <p:nvPr/>
        </p:nvSpPr>
        <p:spPr>
          <a:xfrm>
            <a:off x="5828608" y="5057304"/>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sp>
        <p:nvSpPr>
          <p:cNvPr id="23" name="文本框 22"/>
          <p:cNvSpPr txBox="1"/>
          <p:nvPr/>
        </p:nvSpPr>
        <p:spPr>
          <a:xfrm>
            <a:off x="8216151" y="5022252"/>
            <a:ext cx="646331"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24" name="圆角矩形 23"/>
          <p:cNvSpPr/>
          <p:nvPr/>
        </p:nvSpPr>
        <p:spPr>
          <a:xfrm>
            <a:off x="2542415" y="5475839"/>
            <a:ext cx="2634232"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{1,2,3,14}</a:t>
            </a:r>
            <a:endParaRPr lang="zh-CN" altLang="en-US" sz="2200" dirty="0">
              <a:latin typeface="Times" panose="02020603060405020304" pitchFamily="18" charset="0"/>
            </a:endParaRPr>
          </a:p>
        </p:txBody>
      </p:sp>
      <p:sp>
        <p:nvSpPr>
          <p:cNvPr id="25" name="圆角矩形 24"/>
          <p:cNvSpPr/>
          <p:nvPr/>
        </p:nvSpPr>
        <p:spPr>
          <a:xfrm>
            <a:off x="5241029" y="4414871"/>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7" name="圆角矩形 26"/>
          <p:cNvSpPr/>
          <p:nvPr/>
        </p:nvSpPr>
        <p:spPr>
          <a:xfrm>
            <a:off x="5682660" y="5491231"/>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{6,7,15,17}</a:t>
            </a:r>
            <a:endParaRPr lang="zh-CN" altLang="en-US" sz="2200" dirty="0">
              <a:latin typeface="Times" panose="02020603060405020304" pitchFamily="18" charset="0"/>
            </a:endParaRPr>
          </a:p>
        </p:txBody>
      </p:sp>
      <p:sp>
        <p:nvSpPr>
          <p:cNvPr id="28" name="圆角矩形 27"/>
          <p:cNvSpPr/>
          <p:nvPr/>
        </p:nvSpPr>
        <p:spPr>
          <a:xfrm>
            <a:off x="8011593" y="5463325"/>
            <a:ext cx="1924369"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200" dirty="0">
                <a:latin typeface="Times" panose="02020603060405020304" pitchFamily="18" charset="0"/>
              </a:rPr>
              <a:t>{10,16}</a:t>
            </a:r>
            <a:endParaRPr lang="zh-CN" altLang="en-US" sz="2200" dirty="0">
              <a:latin typeface="Times" panose="02020603060405020304" pitchFamily="18" charset="0"/>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特征划分选择</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688041" y="1502329"/>
            <a:ext cx="10816128" cy="50673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类似的，</a:t>
            </a:r>
            <a:r>
              <a:rPr lang="zh-CN" altLang="en-US" dirty="0">
                <a:solidFill>
                  <a:srgbClr val="FF0000"/>
                </a:solidFill>
                <a:latin typeface="微软雅黑" panose="020B0503020204020204" pitchFamily="34" charset="-122"/>
                <a:ea typeface="微软雅黑" panose="020B0503020204020204" pitchFamily="34" charset="-122"/>
                <a:sym typeface="+mn-ea"/>
              </a:rPr>
              <a:t>其他属性的信息增益</a:t>
            </a:r>
            <a:r>
              <a:rPr lang="zh-CN" altLang="en-US" dirty="0">
                <a:latin typeface="微软雅黑" panose="020B0503020204020204" pitchFamily="34" charset="-122"/>
                <a:ea typeface="微软雅黑" panose="020B0503020204020204" pitchFamily="34" charset="-122"/>
                <a:sym typeface="+mn-ea"/>
              </a:rPr>
              <a:t>为：</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文本框 8"/>
              <p:cNvSpPr txBox="1"/>
              <p:nvPr/>
            </p:nvSpPr>
            <p:spPr>
              <a:xfrm>
                <a:off x="1210310" y="2178050"/>
                <a:ext cx="8151495" cy="1299971"/>
              </a:xfrm>
              <a:prstGeom prst="rect">
                <a:avLst/>
              </a:prstGeom>
              <a:noFill/>
            </p:spPr>
            <p:txBody>
              <a:bodyPr wrap="square" rtlCol="0" anchor="t">
                <a:spAutoFit/>
              </a:bodyPr>
              <a:lstStyle/>
              <a:p>
                <a:pPr lvl="0" algn="l">
                  <a:lnSpc>
                    <a:spcPct val="150000"/>
                  </a:lnSpc>
                  <a:defRPr/>
                </a:pPr>
                <a:r>
                  <a:rPr lang="en-US" altLang="zh-CN" dirty="0">
                    <a:ea typeface="微软雅黑" panose="020B0503020204020204" pitchFamily="34" charset="-122"/>
                    <a:sym typeface="+mn-ea"/>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𝐺𝑎𝑖𝑛</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根蒂</m:t>
                    </m:r>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15</m:t>
                    </m:r>
                  </m:oMath>
                </a14:m>
                <a:r>
                  <a:rPr lang="en-US" altLang="zh-CN" dirty="0">
                    <a:latin typeface="微软雅黑" panose="020B0503020204020204" pitchFamily="34" charset="-122"/>
                    <a:ea typeface="微软雅黑" panose="020B0503020204020204" pitchFamily="34" charset="-122"/>
                    <a:sym typeface="+mn-ea"/>
                  </a:rPr>
                  <a:t>	</a:t>
                </a:r>
                <a:r>
                  <a:rPr lang="en-US" altLang="zh-CN" dirty="0">
                    <a:ea typeface="微软雅黑" panose="020B0503020204020204" pitchFamily="34" charset="-122"/>
                    <a:sym typeface="+mn-ea"/>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𝐺𝑎𝑖𝑛</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r>
                      <a:rPr lang="zh-CN" altLang="en-US" i="1" smtClean="0">
                        <a:latin typeface="Cambria Math" panose="02040503050406030204" pitchFamily="18" charset="0"/>
                        <a:ea typeface="微软雅黑" panose="020B0503020204020204" pitchFamily="34" charset="-122"/>
                      </a:rPr>
                      <m:t>敲声</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74</m:t>
                    </m:r>
                  </m:oMath>
                </a14:m>
                <a:endParaRPr lang="en-US" altLang="zh-CN" dirty="0">
                  <a:latin typeface="微软雅黑" panose="020B0503020204020204" pitchFamily="34" charset="-122"/>
                  <a:ea typeface="微软雅黑" panose="020B0503020204020204" pitchFamily="34" charset="-122"/>
                </a:endParaRPr>
              </a:p>
              <a:p>
                <a:pPr lvl="0" algn="l">
                  <a:lnSpc>
                    <a:spcPct val="150000"/>
                  </a:lnSpc>
                  <a:defRPr/>
                </a:pPr>
                <a:r>
                  <a:rPr lang="en-US" altLang="zh-CN" dirty="0">
                    <a:ea typeface="微软雅黑" panose="020B0503020204020204" pitchFamily="34" charset="-122"/>
                    <a:sym typeface="+mn-ea"/>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𝐺𝑎𝑖𝑛</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r>
                      <a:rPr lang="zh-CN" altLang="en-US" i="1" smtClean="0">
                        <a:latin typeface="Cambria Math" panose="02040503050406030204" pitchFamily="18" charset="0"/>
                        <a:ea typeface="微软雅黑" panose="020B0503020204020204" pitchFamily="34" charset="-122"/>
                      </a:rPr>
                      <m:t>纹理</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174</m:t>
                    </m:r>
                  </m:oMath>
                </a14:m>
                <a:r>
                  <a:rPr lang="en-US" altLang="zh-CN" dirty="0">
                    <a:latin typeface="微软雅黑" panose="020B0503020204020204" pitchFamily="34" charset="-122"/>
                    <a:ea typeface="微软雅黑" panose="020B0503020204020204" pitchFamily="34" charset="-122"/>
                    <a:sym typeface="+mn-ea"/>
                  </a:rPr>
                  <a:t>	</a:t>
                </a:r>
                <a:r>
                  <a:rPr lang="en-US" altLang="zh-CN" dirty="0">
                    <a:ea typeface="微软雅黑" panose="020B0503020204020204" pitchFamily="34" charset="-122"/>
                    <a:sym typeface="+mn-ea"/>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𝐺𝑎𝑖𝑛</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r>
                      <a:rPr lang="zh-CN" altLang="en-US" i="1" smtClean="0">
                        <a:latin typeface="Cambria Math" panose="02040503050406030204" pitchFamily="18" charset="0"/>
                        <a:ea typeface="微软雅黑" panose="020B0503020204020204" pitchFamily="34" charset="-122"/>
                      </a:rPr>
                      <m:t>脐部</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m:t>
                    </m:r>
                    <m:r>
                      <a:rPr lang="en-US" altLang="zh-CN" b="0" i="1" smtClean="0">
                        <a:latin typeface="Cambria Math" panose="02040503050406030204" pitchFamily="18" charset="0"/>
                        <a:ea typeface="微软雅黑" panose="020B0503020204020204" pitchFamily="34" charset="-122"/>
                      </a:rPr>
                      <m:t>76</m:t>
                    </m:r>
                  </m:oMath>
                </a14:m>
                <a:endParaRPr lang="en-US" altLang="zh-CN" dirty="0">
                  <a:latin typeface="微软雅黑" panose="020B0503020204020204" pitchFamily="34" charset="-122"/>
                  <a:ea typeface="微软雅黑" panose="020B0503020204020204" pitchFamily="34" charset="-122"/>
                </a:endParaRPr>
              </a:p>
              <a:p>
                <a:pPr lvl="0" algn="l">
                  <a:lnSpc>
                    <a:spcPct val="150000"/>
                  </a:lnSpc>
                  <a:defRPr/>
                </a:pPr>
                <a:r>
                  <a:rPr lang="en-US" altLang="zh-CN" dirty="0">
                    <a:ea typeface="微软雅黑" panose="020B0503020204020204" pitchFamily="34" charset="-122"/>
                    <a:sym typeface="+mn-ea"/>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𝐺𝑎𝑖𝑛</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触感</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00</m:t>
                    </m:r>
                    <m:r>
                      <a:rPr lang="en-US" altLang="zh-CN" b="0" i="1" smtClean="0">
                        <a:latin typeface="Cambria Math" panose="02040503050406030204" pitchFamily="18" charset="0"/>
                        <a:ea typeface="微软雅黑" panose="020B0503020204020204" pitchFamily="34" charset="-122"/>
                      </a:rPr>
                      <m:t>0</m:t>
                    </m:r>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210310" y="2178050"/>
                <a:ext cx="8151495" cy="1299971"/>
              </a:xfrm>
              <a:prstGeom prst="rect">
                <a:avLst/>
              </a:prstGeom>
              <a:blipFill rotWithShape="1">
                <a:blip r:embed="rId6"/>
                <a:stretch>
                  <a:fillRect b="-3849"/>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决策树构建</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决策树生成</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9" name="矩形 8"/>
          <p:cNvSpPr/>
          <p:nvPr/>
        </p:nvSpPr>
        <p:spPr>
          <a:xfrm>
            <a:off x="688041" y="1502329"/>
            <a:ext cx="10816128" cy="50673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决策树学习算法将</a:t>
            </a:r>
            <a:r>
              <a:rPr lang="zh-CN" altLang="en-US" b="1" dirty="0">
                <a:latin typeface="微软雅黑" panose="020B0503020204020204" pitchFamily="34" charset="-122"/>
                <a:ea typeface="微软雅黑" panose="020B0503020204020204" pitchFamily="34" charset="-122"/>
                <a:sym typeface="+mn-ea"/>
              </a:rPr>
              <a:t>递归地</a:t>
            </a:r>
            <a:r>
              <a:rPr lang="zh-CN" altLang="en-US" dirty="0">
                <a:latin typeface="微软雅黑" panose="020B0503020204020204" pitchFamily="34" charset="-122"/>
                <a:ea typeface="微软雅黑" panose="020B0503020204020204" pitchFamily="34" charset="-122"/>
                <a:sym typeface="+mn-ea"/>
              </a:rPr>
              <a:t>对每个分支结点做进一步划分，最终得到的决策树如图：</a:t>
            </a:r>
            <a:endParaRPr lang="en-US" altLang="zh-CN" dirty="0">
              <a:latin typeface="微软雅黑" panose="020B0503020204020204" pitchFamily="34" charset="-122"/>
              <a:ea typeface="微软雅黑" panose="020B0503020204020204" pitchFamily="34" charset="-122"/>
            </a:endParaRPr>
          </a:p>
        </p:txBody>
      </p:sp>
      <p:grpSp>
        <p:nvGrpSpPr>
          <p:cNvPr id="70" name="组合 69"/>
          <p:cNvGrpSpPr/>
          <p:nvPr/>
        </p:nvGrpSpPr>
        <p:grpSpPr>
          <a:xfrm>
            <a:off x="1758863" y="1955805"/>
            <a:ext cx="7998411" cy="4463624"/>
            <a:chOff x="1926459" y="2007290"/>
            <a:chExt cx="8479450" cy="4732069"/>
          </a:xfrm>
        </p:grpSpPr>
        <p:grpSp>
          <p:nvGrpSpPr>
            <p:cNvPr id="71" name="组合 70"/>
            <p:cNvGrpSpPr/>
            <p:nvPr/>
          </p:nvGrpSpPr>
          <p:grpSpPr>
            <a:xfrm>
              <a:off x="4423852" y="6307359"/>
              <a:ext cx="3582444" cy="432000"/>
              <a:chOff x="2341355" y="4320514"/>
              <a:chExt cx="3582444" cy="432000"/>
            </a:xfrm>
          </p:grpSpPr>
          <p:sp>
            <p:nvSpPr>
              <p:cNvPr id="121" name="椭圆 120"/>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122" name="椭圆 121"/>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123" name="椭圆 122"/>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grpSp>
        <p:cxnSp>
          <p:nvCxnSpPr>
            <p:cNvPr id="72" name="直接连接符 71"/>
            <p:cNvCxnSpPr>
              <a:endCxn id="121"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73" name="文本框 11"/>
            <p:cNvSpPr txBox="1"/>
            <p:nvPr/>
          </p:nvSpPr>
          <p:spPr>
            <a:xfrm>
              <a:off x="6164461" y="5818868"/>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清晰</a:t>
              </a:r>
              <a:endParaRPr lang="zh-CN" altLang="en-US" sz="1600" dirty="0">
                <a:latin typeface="楷体" panose="02010609060101010101" pitchFamily="49" charset="-122"/>
                <a:ea typeface="楷体" panose="02010609060101010101" pitchFamily="49" charset="-122"/>
              </a:endParaRPr>
            </a:p>
          </p:txBody>
        </p:sp>
        <p:cxnSp>
          <p:nvCxnSpPr>
            <p:cNvPr id="74" name="直接连接符 73"/>
            <p:cNvCxnSpPr>
              <a:endCxn id="123"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75" name="直接连接符 74"/>
            <p:cNvCxnSpPr>
              <a:stCxn id="76" idx="2"/>
              <a:endCxn id="122"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76" name="圆角矩形 10"/>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纹理</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77" name="文本框 20"/>
            <p:cNvSpPr txBox="1"/>
            <p:nvPr/>
          </p:nvSpPr>
          <p:spPr>
            <a:xfrm>
              <a:off x="7089965" y="5818868"/>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模糊</a:t>
              </a:r>
              <a:endParaRPr lang="zh-CN" altLang="en-US" sz="1600" dirty="0">
                <a:latin typeface="楷体" panose="02010609060101010101" pitchFamily="49" charset="-122"/>
                <a:ea typeface="楷体" panose="02010609060101010101" pitchFamily="49" charset="-122"/>
              </a:endParaRPr>
            </a:p>
          </p:txBody>
        </p:sp>
        <p:sp>
          <p:nvSpPr>
            <p:cNvPr id="78" name="文本框 21"/>
            <p:cNvSpPr txBox="1"/>
            <p:nvPr/>
          </p:nvSpPr>
          <p:spPr>
            <a:xfrm>
              <a:off x="4737145" y="5818868"/>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稍糊</a:t>
              </a:r>
              <a:endParaRPr lang="zh-CN" altLang="en-US" sz="1600" dirty="0">
                <a:latin typeface="楷体" panose="02010609060101010101" pitchFamily="49" charset="-122"/>
                <a:ea typeface="楷体" panose="02010609060101010101" pitchFamily="49" charset="-122"/>
              </a:endParaRPr>
            </a:p>
          </p:txBody>
        </p:sp>
        <p:sp>
          <p:nvSpPr>
            <p:cNvPr id="79" name="椭圆 78"/>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80" name="椭圆 79"/>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cxnSp>
          <p:nvCxnSpPr>
            <p:cNvPr id="81" name="直接连接符 80"/>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82" name="文本框 26"/>
            <p:cNvSpPr txBox="1"/>
            <p:nvPr/>
          </p:nvSpPr>
          <p:spPr>
            <a:xfrm>
              <a:off x="6164461" y="477924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83" name="直接连接符 82"/>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85" name="文本框 29"/>
            <p:cNvSpPr txBox="1"/>
            <p:nvPr/>
          </p:nvSpPr>
          <p:spPr>
            <a:xfrm>
              <a:off x="7089965" y="477924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86" name="文本框 30"/>
            <p:cNvSpPr txBox="1"/>
            <p:nvPr/>
          </p:nvSpPr>
          <p:spPr>
            <a:xfrm>
              <a:off x="4737145" y="477924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青绿</a:t>
              </a:r>
              <a:endParaRPr lang="zh-CN" altLang="en-US" sz="1600" dirty="0">
                <a:latin typeface="楷体" panose="02010609060101010101" pitchFamily="49" charset="-122"/>
                <a:ea typeface="楷体" panose="02010609060101010101" pitchFamily="49" charset="-122"/>
              </a:endParaRPr>
            </a:p>
          </p:txBody>
        </p:sp>
        <p:sp>
          <p:nvSpPr>
            <p:cNvPr id="87" name="圆角矩形 21"/>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色泽</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88" name="椭圆 87"/>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89" name="椭圆 88"/>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cxnSp>
          <p:nvCxnSpPr>
            <p:cNvPr id="90" name="直接连接符 89"/>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91" name="文本框 35"/>
            <p:cNvSpPr txBox="1"/>
            <p:nvPr/>
          </p:nvSpPr>
          <p:spPr>
            <a:xfrm>
              <a:off x="7404189" y="372746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蜷缩</a:t>
              </a:r>
              <a:endParaRPr lang="zh-CN" altLang="en-US" sz="1600" dirty="0">
                <a:latin typeface="楷体" panose="02010609060101010101" pitchFamily="49" charset="-122"/>
                <a:ea typeface="楷体" panose="02010609060101010101" pitchFamily="49" charset="-122"/>
              </a:endParaRPr>
            </a:p>
          </p:txBody>
        </p:sp>
        <p:cxnSp>
          <p:nvCxnSpPr>
            <p:cNvPr id="92" name="直接连接符 91"/>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94" name="文本框 38"/>
            <p:cNvSpPr txBox="1"/>
            <p:nvPr/>
          </p:nvSpPr>
          <p:spPr>
            <a:xfrm>
              <a:off x="8329693" y="372746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硬挺</a:t>
              </a:r>
              <a:endParaRPr lang="zh-CN" altLang="en-US" sz="1600" dirty="0">
                <a:latin typeface="楷体" panose="02010609060101010101" pitchFamily="49" charset="-122"/>
                <a:ea typeface="楷体" panose="02010609060101010101" pitchFamily="49" charset="-122"/>
              </a:endParaRPr>
            </a:p>
          </p:txBody>
        </p:sp>
        <p:sp>
          <p:nvSpPr>
            <p:cNvPr id="95" name="文本框 39"/>
            <p:cNvSpPr txBox="1"/>
            <p:nvPr/>
          </p:nvSpPr>
          <p:spPr>
            <a:xfrm>
              <a:off x="5976873" y="372746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稍蜷</a:t>
              </a:r>
              <a:endParaRPr lang="zh-CN" altLang="en-US" sz="1600" dirty="0">
                <a:latin typeface="楷体" panose="02010609060101010101" pitchFamily="49" charset="-122"/>
                <a:ea typeface="楷体" panose="02010609060101010101" pitchFamily="49" charset="-122"/>
              </a:endParaRPr>
            </a:p>
          </p:txBody>
        </p:sp>
        <p:sp>
          <p:nvSpPr>
            <p:cNvPr id="96" name="圆角矩形 30"/>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根蒂</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97" name="椭圆 96"/>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98" name="椭圆 97"/>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99" name="椭圆 98"/>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cxnSp>
          <p:nvCxnSpPr>
            <p:cNvPr id="100" name="直接连接符 99"/>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101" name="文本框 45"/>
            <p:cNvSpPr txBox="1"/>
            <p:nvPr/>
          </p:nvSpPr>
          <p:spPr>
            <a:xfrm>
              <a:off x="3667181" y="372981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102" name="直接连接符 101"/>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104" name="文本框 48"/>
            <p:cNvSpPr txBox="1"/>
            <p:nvPr/>
          </p:nvSpPr>
          <p:spPr>
            <a:xfrm>
              <a:off x="4592685" y="372981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105" name="文本框 49"/>
            <p:cNvSpPr txBox="1"/>
            <p:nvPr/>
          </p:nvSpPr>
          <p:spPr>
            <a:xfrm>
              <a:off x="2239865" y="372981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青绿</a:t>
              </a:r>
              <a:endParaRPr lang="zh-CN" altLang="en-US" sz="1600" dirty="0">
                <a:latin typeface="楷体" panose="02010609060101010101" pitchFamily="49" charset="-122"/>
                <a:ea typeface="楷体" panose="02010609060101010101" pitchFamily="49" charset="-122"/>
              </a:endParaRPr>
            </a:p>
          </p:txBody>
        </p:sp>
        <p:sp>
          <p:nvSpPr>
            <p:cNvPr id="106" name="圆角矩形 40"/>
            <p:cNvSpPr/>
            <p:nvPr/>
          </p:nvSpPr>
          <p:spPr>
            <a:xfrm>
              <a:off x="3161197" y="3176234"/>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色泽</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107" name="椭圆 106"/>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cxnSp>
          <p:nvCxnSpPr>
            <p:cNvPr id="108" name="直接连接符 107"/>
            <p:cNvCxnSpPr>
              <a:stCxn id="111" idx="2"/>
              <a:endCxn id="96"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p:cNvCxnSpPr>
              <a:endCxn id="107"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p:cNvCxnSpPr>
              <a:endCxn id="106"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111" name="圆角矩形 45"/>
            <p:cNvSpPr/>
            <p:nvPr/>
          </p:nvSpPr>
          <p:spPr>
            <a:xfrm>
              <a:off x="5531825" y="2141165"/>
              <a:ext cx="144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脐部</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112" name="文本框 59"/>
            <p:cNvSpPr txBox="1"/>
            <p:nvPr/>
          </p:nvSpPr>
          <p:spPr>
            <a:xfrm>
              <a:off x="8745894" y="265249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平坦</a:t>
              </a:r>
              <a:endParaRPr lang="zh-CN" altLang="en-US" sz="1600" dirty="0">
                <a:latin typeface="楷体" panose="02010609060101010101" pitchFamily="49" charset="-122"/>
                <a:ea typeface="楷体" panose="02010609060101010101" pitchFamily="49" charset="-122"/>
              </a:endParaRPr>
            </a:p>
          </p:txBody>
        </p:sp>
        <p:sp>
          <p:nvSpPr>
            <p:cNvPr id="113" name="文本框 60"/>
            <p:cNvSpPr txBox="1"/>
            <p:nvPr/>
          </p:nvSpPr>
          <p:spPr>
            <a:xfrm>
              <a:off x="6110414" y="265249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稍凹</a:t>
              </a:r>
              <a:endParaRPr lang="zh-CN" altLang="en-US" sz="1600" dirty="0">
                <a:latin typeface="楷体" panose="02010609060101010101" pitchFamily="49" charset="-122"/>
                <a:ea typeface="楷体" panose="02010609060101010101" pitchFamily="49" charset="-122"/>
              </a:endParaRPr>
            </a:p>
          </p:txBody>
        </p:sp>
        <p:sp>
          <p:nvSpPr>
            <p:cNvPr id="114" name="文本框 61"/>
            <p:cNvSpPr txBox="1"/>
            <p:nvPr/>
          </p:nvSpPr>
          <p:spPr>
            <a:xfrm>
              <a:off x="3868758" y="2652494"/>
              <a:ext cx="6463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凹陷</a:t>
              </a:r>
              <a:endParaRPr lang="zh-CN" altLang="en-US" sz="1600" dirty="0">
                <a:latin typeface="楷体" panose="02010609060101010101" pitchFamily="49" charset="-122"/>
                <a:ea typeface="楷体" panose="02010609060101010101" pitchFamily="49" charset="-122"/>
              </a:endParaRPr>
            </a:p>
          </p:txBody>
        </p:sp>
        <p:sp>
          <p:nvSpPr>
            <p:cNvPr id="115" name="椭圆 114"/>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1</a:t>
              </a:r>
              <a:endParaRPr lang="zh-CN" altLang="en-US" sz="1600" dirty="0">
                <a:solidFill>
                  <a:schemeClr val="tx1"/>
                </a:solidFill>
                <a:latin typeface="Times"/>
              </a:endParaRPr>
            </a:p>
          </p:txBody>
        </p:sp>
        <p:sp>
          <p:nvSpPr>
            <p:cNvPr id="116" name="椭圆 115"/>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2</a:t>
              </a:r>
              <a:endParaRPr lang="zh-CN" altLang="en-US" sz="1600" dirty="0">
                <a:solidFill>
                  <a:schemeClr val="tx1"/>
                </a:solidFill>
                <a:latin typeface="Times"/>
              </a:endParaRPr>
            </a:p>
          </p:txBody>
        </p:sp>
        <p:sp>
          <p:nvSpPr>
            <p:cNvPr id="117" name="椭圆 116"/>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3</a:t>
              </a:r>
              <a:endParaRPr lang="zh-CN" altLang="en-US" sz="1600" dirty="0">
                <a:solidFill>
                  <a:schemeClr val="tx1"/>
                </a:solidFill>
                <a:latin typeface="Times"/>
              </a:endParaRPr>
            </a:p>
          </p:txBody>
        </p:sp>
        <p:sp>
          <p:nvSpPr>
            <p:cNvPr id="118" name="椭圆 117"/>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4</a:t>
              </a:r>
              <a:endParaRPr lang="zh-CN" altLang="en-US" sz="1600" dirty="0">
                <a:solidFill>
                  <a:schemeClr val="tx1"/>
                </a:solidFill>
                <a:latin typeface="Times"/>
              </a:endParaRPr>
            </a:p>
          </p:txBody>
        </p:sp>
        <p:sp>
          <p:nvSpPr>
            <p:cNvPr id="119" name="椭圆 118"/>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5</a:t>
              </a:r>
              <a:endParaRPr lang="zh-CN" altLang="en-US" sz="1600" dirty="0">
                <a:solidFill>
                  <a:schemeClr val="tx1"/>
                </a:solidFill>
                <a:latin typeface="Times"/>
              </a:endParaRPr>
            </a:p>
          </p:txBody>
        </p:sp>
        <p:sp>
          <p:nvSpPr>
            <p:cNvPr id="120" name="椭圆 119"/>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6</a:t>
              </a:r>
              <a:endParaRPr lang="zh-CN" altLang="en-US" sz="1600" dirty="0">
                <a:solidFill>
                  <a:schemeClr val="tx1"/>
                </a:solidFill>
                <a:latin typeface="Time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决策树构建</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a:t>
              </a:r>
              <a:r>
                <a:rPr lang="zh-CN" altLang="en-US" sz="1400">
                  <a:latin typeface="楷体" panose="02010609060101010101" pitchFamily="49" charset="-122"/>
                  <a:ea typeface="楷体" panose="02010609060101010101" pitchFamily="49" charset="-122"/>
                  <a:cs typeface="楷体" panose="02010609060101010101" pitchFamily="49" charset="-122"/>
                </a:rPr>
                <a:t>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9" name="文本框 8"/>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3. </a:t>
            </a:r>
            <a:r>
              <a:rPr lang="zh-CN" altLang="en-US" sz="2000" b="1" dirty="0">
                <a:solidFill>
                  <a:prstClr val="black"/>
                </a:solidFill>
                <a:latin typeface="微软雅黑" panose="020B0503020204020204" pitchFamily="34" charset="-122"/>
                <a:ea typeface="微软雅黑" panose="020B0503020204020204" pitchFamily="34" charset="-122"/>
              </a:rPr>
              <a:t>决策树剪枝：预剪枝</a:t>
            </a:r>
            <a:r>
              <a:rPr lang="zh-CN" altLang="en-US" sz="2000" b="1" dirty="0">
                <a:solidFill>
                  <a:prstClr val="black"/>
                </a:solidFill>
                <a:latin typeface="微软雅黑" panose="020B0503020204020204" pitchFamily="34" charset="-122"/>
                <a:ea typeface="微软雅黑" panose="020B0503020204020204" pitchFamily="34" charset="-122"/>
              </a:rPr>
              <a:t>算法</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26490" y="2456180"/>
            <a:ext cx="9898380" cy="922020"/>
          </a:xfrm>
          <a:prstGeom prst="rect">
            <a:avLst/>
          </a:prstGeom>
          <a:noFill/>
        </p:spPr>
        <p:txBody>
          <a:bodyPr wrap="none" rtlCol="0" anchor="t">
            <a:spAutoFit/>
          </a:bodyPr>
          <a:p>
            <a:pPr marL="342900" marR="0" lvl="0" indent="-342900" algn="just" defTabSz="914400" rtl="0" fontAlgn="auto">
              <a:lnSpc>
                <a:spcPct val="150000"/>
              </a:lnSpc>
              <a:spcBef>
                <a:spcPts val="0"/>
              </a:spcBef>
              <a:spcAft>
                <a:spcPts val="0"/>
              </a:spcAft>
              <a:buClrTx/>
              <a:buSzTx/>
              <a:buFont typeface="Wingdings" panose="05000000000000000000" pitchFamily="2" charset="2"/>
              <a:buAutoNum type="arabicPeriod"/>
              <a:defRPr/>
            </a:pPr>
            <a:r>
              <a:rPr lang="zh-CN" altLang="en-US" noProof="0" dirty="0">
                <a:ln>
                  <a:noFill/>
                </a:ln>
                <a:effectLst/>
                <a:uLnTx/>
                <a:uFillTx/>
                <a:latin typeface="微软雅黑" panose="020B0503020204020204" pitchFamily="34" charset="-122"/>
                <a:ea typeface="微软雅黑" panose="020B0503020204020204" pitchFamily="34" charset="-122"/>
                <a:sym typeface="+mn-ea"/>
              </a:rPr>
              <a:t>分别计算划分前（即直接将该结点作为叶结点）及划分后的</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验证集精度</a:t>
            </a:r>
            <a:r>
              <a:rPr lang="zh-CN" altLang="en-US" noProof="0" dirty="0">
                <a:ln>
                  <a:noFill/>
                </a:ln>
                <a:effectLst/>
                <a:uLnTx/>
                <a:uFillTx/>
                <a:latin typeface="微软雅黑" panose="020B0503020204020204" pitchFamily="34" charset="-122"/>
                <a:ea typeface="微软雅黑" panose="020B0503020204020204" pitchFamily="34" charset="-122"/>
                <a:sym typeface="+mn-ea"/>
              </a:rPr>
              <a:t>，判断是否需要划分。</a:t>
            </a:r>
            <a:endParaRPr lang="zh-CN" altLang="en-US" noProof="0" dirty="0">
              <a:ln>
                <a:noFill/>
              </a:ln>
              <a:effectLst/>
              <a:uLnTx/>
              <a:uFillTx/>
              <a:latin typeface="微软雅黑" panose="020B0503020204020204" pitchFamily="34" charset="-122"/>
              <a:ea typeface="微软雅黑" panose="020B0503020204020204" pitchFamily="34" charset="-122"/>
              <a:sym typeface="+mn-ea"/>
            </a:endParaRPr>
          </a:p>
          <a:p>
            <a:pPr marL="342900" marR="0" lvl="0" indent="-342900" algn="just" defTabSz="914400" rtl="0" fontAlgn="auto">
              <a:lnSpc>
                <a:spcPct val="150000"/>
              </a:lnSpc>
              <a:spcBef>
                <a:spcPts val="0"/>
              </a:spcBef>
              <a:spcAft>
                <a:spcPts val="0"/>
              </a:spcAft>
              <a:buClrTx/>
              <a:buSzTx/>
              <a:buFont typeface="Wingdings" panose="05000000000000000000" pitchFamily="2" charset="2"/>
              <a:buAutoNum type="arabicPeriod"/>
              <a:defRPr/>
            </a:pPr>
            <a:r>
              <a:rPr lang="zh-CN" altLang="en-US" noProof="0" dirty="0">
                <a:ln>
                  <a:noFill/>
                </a:ln>
                <a:effectLst/>
                <a:uLnTx/>
                <a:uFillTx/>
                <a:latin typeface="微软雅黑" panose="020B0503020204020204" pitchFamily="34" charset="-122"/>
                <a:ea typeface="微软雅黑" panose="020B0503020204020204" pitchFamily="34" charset="-122"/>
                <a:sym typeface="+mn-ea"/>
              </a:rPr>
              <a:t>若划分后</a:t>
            </a:r>
            <a:r>
              <a:rPr lang="zh-CN" altLang="en-US"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能提高验证集精度</a:t>
            </a:r>
            <a:r>
              <a:rPr lang="zh-CN" altLang="en-US" noProof="0" dirty="0">
                <a:ln>
                  <a:noFill/>
                </a:ln>
                <a:effectLst/>
                <a:uLnTx/>
                <a:uFillTx/>
                <a:latin typeface="微软雅黑" panose="020B0503020204020204" pitchFamily="34" charset="-122"/>
                <a:ea typeface="微软雅黑" panose="020B0503020204020204" pitchFamily="34" charset="-122"/>
                <a:sym typeface="+mn-ea"/>
              </a:rPr>
              <a:t>，则划分，对划分后的属性，执行同样判断；否则，不划分。</a:t>
            </a:r>
            <a:endParaRPr lang="zh-CN" altLang="en-US"/>
          </a:p>
        </p:txBody>
      </p:sp>
      <p:sp>
        <p:nvSpPr>
          <p:cNvPr id="8" name="矩形 7"/>
          <p:cNvSpPr/>
          <p:nvPr/>
        </p:nvSpPr>
        <p:spPr>
          <a:xfrm>
            <a:off x="688041" y="1502329"/>
            <a:ext cx="10816128" cy="922020"/>
          </a:xfrm>
          <a:prstGeom prst="rect">
            <a:avLst/>
          </a:prstGeom>
        </p:spPr>
        <p:txBody>
          <a:bodyPr wrap="square">
            <a:spAutoFit/>
          </a:bodyPr>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基于信息增益准则，我们会选取属性"脐部"来对训练集进行划分，并产生</a:t>
            </a:r>
            <a:r>
              <a:rPr lang="en-US" altLang="zh-CN" dirty="0">
                <a:latin typeface="微软雅黑" panose="020B0503020204020204" pitchFamily="34" charset="-122"/>
                <a:ea typeface="微软雅黑" panose="020B0503020204020204" pitchFamily="34" charset="-122"/>
                <a:sym typeface="+mn-ea"/>
              </a:rPr>
              <a:t>3</a:t>
            </a:r>
            <a:r>
              <a:rPr lang="zh-CN" altLang="en-US" dirty="0">
                <a:latin typeface="微软雅黑" panose="020B0503020204020204" pitchFamily="34" charset="-122"/>
                <a:ea typeface="微软雅黑" panose="020B0503020204020204" pitchFamily="34" charset="-122"/>
                <a:sym typeface="+mn-ea"/>
              </a:rPr>
              <a:t>个分支。然而，是否应该进行这个划分</a:t>
            </a:r>
            <a:r>
              <a:rPr lang="en-US" altLang="zh-CN" dirty="0">
                <a:latin typeface="微软雅黑" panose="020B0503020204020204" pitchFamily="34" charset="-122"/>
                <a:ea typeface="微软雅黑" panose="020B0503020204020204" pitchFamily="34" charset="-122"/>
                <a:sym typeface="+mn-ea"/>
              </a:rPr>
              <a:t>呢? 预剪枝要对划分前后的泛化性能进行估计</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p:txBody>
      </p:sp>
      <p:grpSp>
        <p:nvGrpSpPr>
          <p:cNvPr id="74" name="组合 73"/>
          <p:cNvGrpSpPr/>
          <p:nvPr/>
        </p:nvGrpSpPr>
        <p:grpSpPr>
          <a:xfrm>
            <a:off x="3066415" y="3815715"/>
            <a:ext cx="5271770" cy="1627505"/>
            <a:chOff x="4829" y="6009"/>
            <a:chExt cx="8302" cy="2563"/>
          </a:xfrm>
        </p:grpSpPr>
        <p:sp>
          <p:nvSpPr>
            <p:cNvPr id="16" name="椭圆 15"/>
            <p:cNvSpPr/>
            <p:nvPr/>
          </p:nvSpPr>
          <p:spPr>
            <a:xfrm>
              <a:off x="8012" y="7904"/>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2200" dirty="0"/>
                <a:t>好瓜</a:t>
              </a:r>
              <a:endParaRPr lang="zh-CN" altLang="en-US" sz="2200" dirty="0"/>
            </a:p>
          </p:txBody>
        </p:sp>
        <p:sp>
          <p:nvSpPr>
            <p:cNvPr id="17" name="椭圆 16"/>
            <p:cNvSpPr/>
            <p:nvPr/>
          </p:nvSpPr>
          <p:spPr>
            <a:xfrm>
              <a:off x="11437" y="7904"/>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2200" dirty="0"/>
                <a:t>坏瓜</a:t>
              </a:r>
              <a:endParaRPr lang="zh-CN" altLang="en-US" sz="2200" dirty="0"/>
            </a:p>
          </p:txBody>
        </p:sp>
        <p:sp>
          <p:nvSpPr>
            <p:cNvPr id="18" name="椭圆 17"/>
            <p:cNvSpPr/>
            <p:nvPr/>
          </p:nvSpPr>
          <p:spPr>
            <a:xfrm>
              <a:off x="4987" y="7904"/>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2200" dirty="0"/>
                <a:t>好瓜</a:t>
              </a:r>
              <a:endParaRPr lang="zh-CN" altLang="en-US" sz="2200" dirty="0"/>
            </a:p>
          </p:txBody>
        </p:sp>
        <p:cxnSp>
          <p:nvCxnSpPr>
            <p:cNvPr id="22" name="直接连接符 21"/>
            <p:cNvCxnSpPr>
              <a:endCxn id="18" idx="0"/>
            </p:cNvCxnSpPr>
            <p:nvPr/>
          </p:nvCxnSpPr>
          <p:spPr>
            <a:xfrm flipH="1">
              <a:off x="5834" y="6644"/>
              <a:ext cx="3068" cy="1260"/>
            </a:xfrm>
            <a:prstGeom prst="line">
              <a:avLst/>
            </a:prstGeom>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8815" y="7124"/>
              <a:ext cx="1014" cy="580"/>
            </a:xfrm>
            <a:prstGeom prst="rect">
              <a:avLst/>
            </a:prstGeom>
            <a:noFill/>
          </p:spPr>
          <p:txBody>
            <a:bodyPr wrap="square" rtlCol="0">
              <a:spAutoFit/>
            </a:bodyPr>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cxnSp>
          <p:nvCxnSpPr>
            <p:cNvPr id="24" name="直接连接符 23"/>
            <p:cNvCxnSpPr>
              <a:endCxn id="17" idx="0"/>
            </p:cNvCxnSpPr>
            <p:nvPr/>
          </p:nvCxnSpPr>
          <p:spPr>
            <a:xfrm>
              <a:off x="8894" y="6644"/>
              <a:ext cx="3390" cy="126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8895" y="6939"/>
              <a:ext cx="0" cy="941"/>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11364" y="7124"/>
              <a:ext cx="1014" cy="580"/>
            </a:xfrm>
            <a:prstGeom prst="rect">
              <a:avLst/>
            </a:prstGeom>
            <a:noFill/>
          </p:spPr>
          <p:txBody>
            <a:bodyPr wrap="square" rtlCol="0">
              <a:spAutoFit/>
            </a:bodyPr>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27" name="文本框 26"/>
            <p:cNvSpPr txBox="1"/>
            <p:nvPr/>
          </p:nvSpPr>
          <p:spPr>
            <a:xfrm>
              <a:off x="5735" y="7124"/>
              <a:ext cx="1014" cy="580"/>
            </a:xfrm>
            <a:prstGeom prst="rect">
              <a:avLst/>
            </a:prstGeom>
            <a:noFill/>
          </p:spPr>
          <p:txBody>
            <a:bodyPr wrap="square" rtlCol="0">
              <a:spAutoFit/>
            </a:bodyPr>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28" name="圆角矩形 12"/>
            <p:cNvSpPr/>
            <p:nvPr/>
          </p:nvSpPr>
          <p:spPr>
            <a:xfrm>
              <a:off x="8021" y="6267"/>
              <a:ext cx="1694" cy="669"/>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12" name="椭圆 11"/>
            <p:cNvSpPr/>
            <p:nvPr/>
          </p:nvSpPr>
          <p:spPr>
            <a:xfrm>
              <a:off x="7779" y="6009"/>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p>
              <a:pPr algn="ctr"/>
              <a:r>
                <a:rPr lang="en-US" altLang="zh-CN" dirty="0">
                  <a:solidFill>
                    <a:schemeClr val="tx1"/>
                  </a:solidFill>
                  <a:latin typeface="Times"/>
                </a:rPr>
                <a:t>1</a:t>
              </a:r>
              <a:endParaRPr lang="zh-CN" altLang="en-US" dirty="0">
                <a:solidFill>
                  <a:schemeClr val="tx1"/>
                </a:solidFill>
                <a:latin typeface="Times"/>
              </a:endParaRPr>
            </a:p>
          </p:txBody>
        </p:sp>
        <p:sp>
          <p:nvSpPr>
            <p:cNvPr id="15" name="椭圆 14"/>
            <p:cNvSpPr/>
            <p:nvPr/>
          </p:nvSpPr>
          <p:spPr>
            <a:xfrm>
              <a:off x="4829" y="7681"/>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p>
              <a:pPr algn="ctr"/>
              <a:r>
                <a:rPr lang="en-US" altLang="zh-CN" dirty="0">
                  <a:solidFill>
                    <a:schemeClr val="tx1"/>
                  </a:solidFill>
                  <a:latin typeface="Times"/>
                </a:rPr>
                <a:t>2</a:t>
              </a:r>
              <a:endParaRPr lang="zh-CN" altLang="en-US" dirty="0">
                <a:solidFill>
                  <a:schemeClr val="tx1"/>
                </a:solidFill>
                <a:latin typeface="Times"/>
              </a:endParaRPr>
            </a:p>
          </p:txBody>
        </p:sp>
        <p:sp>
          <p:nvSpPr>
            <p:cNvPr id="70" name="椭圆 69"/>
            <p:cNvSpPr/>
            <p:nvPr/>
          </p:nvSpPr>
          <p:spPr>
            <a:xfrm>
              <a:off x="7828" y="7657"/>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p>
              <a:pPr algn="ctr"/>
              <a:r>
                <a:rPr lang="en-US" altLang="zh-CN" dirty="0">
                  <a:solidFill>
                    <a:schemeClr val="tx1"/>
                  </a:solidFill>
                  <a:latin typeface="Times"/>
                </a:rPr>
                <a:t>3</a:t>
              </a:r>
              <a:endParaRPr lang="zh-CN" altLang="en-US" dirty="0">
                <a:solidFill>
                  <a:schemeClr val="tx1"/>
                </a:solidFill>
                <a:latin typeface="Times"/>
              </a:endParaRPr>
            </a:p>
          </p:txBody>
        </p:sp>
        <p:sp>
          <p:nvSpPr>
            <p:cNvPr id="71" name="椭圆 70"/>
            <p:cNvSpPr/>
            <p:nvPr/>
          </p:nvSpPr>
          <p:spPr>
            <a:xfrm>
              <a:off x="11150" y="7705"/>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p>
              <a:pPr algn="ctr"/>
              <a:r>
                <a:rPr lang="en-US" altLang="zh-CN" dirty="0">
                  <a:solidFill>
                    <a:schemeClr val="tx1"/>
                  </a:solidFill>
                  <a:latin typeface="Times"/>
                </a:rPr>
                <a:t>4</a:t>
              </a:r>
              <a:endParaRPr lang="zh-CN" altLang="en-US" dirty="0">
                <a:solidFill>
                  <a:schemeClr val="tx1"/>
                </a:solidFill>
                <a:latin typeface="Time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剪枝处理</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34" name="文本框 19"/>
          <p:cNvSpPr txBox="1"/>
          <p:nvPr/>
        </p:nvSpPr>
        <p:spPr>
          <a:xfrm>
            <a:off x="6514465" y="3001645"/>
            <a:ext cx="1333500" cy="36830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38" name="文本框 37"/>
          <p:cNvSpPr txBox="1"/>
          <p:nvPr/>
        </p:nvSpPr>
        <p:spPr>
          <a:xfrm>
            <a:off x="232410" y="5074920"/>
            <a:ext cx="1333500" cy="36830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“色泽</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41" name="文本框 40"/>
          <p:cNvSpPr txBox="1"/>
          <p:nvPr/>
        </p:nvSpPr>
        <p:spPr>
          <a:xfrm>
            <a:off x="805180" y="6099175"/>
            <a:ext cx="2483485" cy="36830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禁止划分</a:t>
            </a:r>
            <a:endParaRPr lang="zh-CN" altLang="en-US" dirty="0">
              <a:solidFill>
                <a:srgbClr val="FF0000"/>
              </a:solidFill>
              <a:latin typeface="Times"/>
              <a:ea typeface="楷体" panose="02010609060101010101" pitchFamily="49" charset="-122"/>
            </a:endParaRPr>
          </a:p>
        </p:txBody>
      </p:sp>
      <p:sp>
        <p:nvSpPr>
          <p:cNvPr id="46" name="文本框 37"/>
          <p:cNvSpPr txBox="1"/>
          <p:nvPr/>
        </p:nvSpPr>
        <p:spPr>
          <a:xfrm>
            <a:off x="4588510" y="6099175"/>
            <a:ext cx="2483485" cy="36830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禁止划分</a:t>
            </a:r>
            <a:endParaRPr lang="zh-CN" altLang="en-US" dirty="0">
              <a:solidFill>
                <a:srgbClr val="FF0000"/>
              </a:solidFill>
              <a:latin typeface="Times"/>
              <a:ea typeface="楷体" panose="02010609060101010101" pitchFamily="49" charset="-122"/>
            </a:endParaRPr>
          </a:p>
        </p:txBody>
      </p:sp>
      <p:grpSp>
        <p:nvGrpSpPr>
          <p:cNvPr id="7" name="组合 6"/>
          <p:cNvGrpSpPr/>
          <p:nvPr/>
        </p:nvGrpSpPr>
        <p:grpSpPr>
          <a:xfrm>
            <a:off x="757555" y="3183255"/>
            <a:ext cx="7118985" cy="2998470"/>
            <a:chOff x="1193" y="5013"/>
            <a:chExt cx="11211" cy="4722"/>
          </a:xfrm>
        </p:grpSpPr>
        <p:sp>
          <p:nvSpPr>
            <p:cNvPr id="16" name="椭圆 15"/>
            <p:cNvSpPr/>
            <p:nvPr/>
          </p:nvSpPr>
          <p:spPr>
            <a:xfrm>
              <a:off x="4376" y="6908"/>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sp>
          <p:nvSpPr>
            <p:cNvPr id="17" name="椭圆 16"/>
            <p:cNvSpPr/>
            <p:nvPr/>
          </p:nvSpPr>
          <p:spPr>
            <a:xfrm>
              <a:off x="7801" y="6908"/>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坏瓜</a:t>
              </a:r>
              <a:endParaRPr lang="zh-CN" altLang="en-US" sz="2200" dirty="0"/>
            </a:p>
          </p:txBody>
        </p:sp>
        <p:sp>
          <p:nvSpPr>
            <p:cNvPr id="18" name="椭圆 17"/>
            <p:cNvSpPr/>
            <p:nvPr/>
          </p:nvSpPr>
          <p:spPr>
            <a:xfrm>
              <a:off x="1351" y="6908"/>
              <a:ext cx="1694" cy="66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22" name="直接连接符 21"/>
            <p:cNvCxnSpPr>
              <a:endCxn id="18" idx="0"/>
            </p:cNvCxnSpPr>
            <p:nvPr/>
          </p:nvCxnSpPr>
          <p:spPr>
            <a:xfrm flipH="1">
              <a:off x="2198" y="5648"/>
              <a:ext cx="3068" cy="1260"/>
            </a:xfrm>
            <a:prstGeom prst="line">
              <a:avLst/>
            </a:prstGeom>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5179" y="6128"/>
              <a:ext cx="1014" cy="58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稍凹</a:t>
              </a:r>
              <a:endParaRPr lang="zh-CN" altLang="en-US" dirty="0">
                <a:latin typeface="楷体" panose="02010609060101010101" pitchFamily="49" charset="-122"/>
                <a:ea typeface="楷体" panose="02010609060101010101" pitchFamily="49" charset="-122"/>
              </a:endParaRPr>
            </a:p>
          </p:txBody>
        </p:sp>
        <p:cxnSp>
          <p:nvCxnSpPr>
            <p:cNvPr id="24" name="直接连接符 23"/>
            <p:cNvCxnSpPr>
              <a:endCxn id="17" idx="0"/>
            </p:cNvCxnSpPr>
            <p:nvPr/>
          </p:nvCxnSpPr>
          <p:spPr>
            <a:xfrm>
              <a:off x="5259" y="5648"/>
              <a:ext cx="3390" cy="126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5259" y="5943"/>
              <a:ext cx="0" cy="941"/>
            </a:xfrm>
            <a:prstGeom prst="line">
              <a:avLst/>
            </a:prstGeom>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7728" y="6128"/>
              <a:ext cx="1014" cy="58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平坦</a:t>
              </a:r>
              <a:endParaRPr lang="zh-CN" altLang="en-US" dirty="0">
                <a:latin typeface="楷体" panose="02010609060101010101" pitchFamily="49" charset="-122"/>
                <a:ea typeface="楷体" panose="02010609060101010101" pitchFamily="49" charset="-122"/>
              </a:endParaRPr>
            </a:p>
          </p:txBody>
        </p:sp>
        <p:sp>
          <p:nvSpPr>
            <p:cNvPr id="27" name="文本框 26"/>
            <p:cNvSpPr txBox="1"/>
            <p:nvPr/>
          </p:nvSpPr>
          <p:spPr>
            <a:xfrm>
              <a:off x="2099" y="6128"/>
              <a:ext cx="1014" cy="58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凹陷</a:t>
              </a:r>
              <a:endParaRPr lang="zh-CN" altLang="en-US" dirty="0">
                <a:latin typeface="楷体" panose="02010609060101010101" pitchFamily="49" charset="-122"/>
                <a:ea typeface="楷体" panose="02010609060101010101" pitchFamily="49" charset="-122"/>
              </a:endParaRPr>
            </a:p>
          </p:txBody>
        </p:sp>
        <p:sp>
          <p:nvSpPr>
            <p:cNvPr id="28" name="圆角矩形 12"/>
            <p:cNvSpPr/>
            <p:nvPr/>
          </p:nvSpPr>
          <p:spPr>
            <a:xfrm>
              <a:off x="4385" y="5271"/>
              <a:ext cx="1694" cy="6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脐部</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29" name="椭圆 28"/>
            <p:cNvSpPr/>
            <p:nvPr/>
          </p:nvSpPr>
          <p:spPr>
            <a:xfrm>
              <a:off x="4143" y="5013"/>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1</a:t>
              </a:r>
              <a:endParaRPr lang="zh-CN" altLang="en-US" dirty="0">
                <a:solidFill>
                  <a:schemeClr val="tx1"/>
                </a:solidFill>
                <a:latin typeface="Times"/>
              </a:endParaRPr>
            </a:p>
          </p:txBody>
        </p:sp>
        <p:sp>
          <p:nvSpPr>
            <p:cNvPr id="30" name="椭圆 29"/>
            <p:cNvSpPr/>
            <p:nvPr/>
          </p:nvSpPr>
          <p:spPr>
            <a:xfrm>
              <a:off x="1193" y="6685"/>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2</a:t>
              </a:r>
              <a:endParaRPr lang="zh-CN" altLang="en-US" dirty="0">
                <a:solidFill>
                  <a:schemeClr val="tx1"/>
                </a:solidFill>
                <a:latin typeface="Times"/>
              </a:endParaRPr>
            </a:p>
          </p:txBody>
        </p:sp>
        <p:sp>
          <p:nvSpPr>
            <p:cNvPr id="31" name="椭圆 30"/>
            <p:cNvSpPr/>
            <p:nvPr/>
          </p:nvSpPr>
          <p:spPr>
            <a:xfrm>
              <a:off x="4192" y="6661"/>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3</a:t>
              </a:r>
              <a:endParaRPr lang="zh-CN" altLang="en-US" dirty="0">
                <a:solidFill>
                  <a:schemeClr val="tx1"/>
                </a:solidFill>
                <a:latin typeface="Times"/>
              </a:endParaRPr>
            </a:p>
          </p:txBody>
        </p:sp>
        <p:sp>
          <p:nvSpPr>
            <p:cNvPr id="32" name="椭圆 31"/>
            <p:cNvSpPr/>
            <p:nvPr/>
          </p:nvSpPr>
          <p:spPr>
            <a:xfrm>
              <a:off x="7514" y="6709"/>
              <a:ext cx="452" cy="446"/>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dirty="0">
                  <a:solidFill>
                    <a:schemeClr val="tx1"/>
                  </a:solidFill>
                  <a:latin typeface="Times"/>
                </a:rPr>
                <a:t>4</a:t>
              </a:r>
              <a:endParaRPr lang="zh-CN" altLang="en-US" dirty="0">
                <a:solidFill>
                  <a:schemeClr val="tx1"/>
                </a:solidFill>
                <a:latin typeface="Times"/>
              </a:endParaRPr>
            </a:p>
          </p:txBody>
        </p:sp>
        <p:sp>
          <p:nvSpPr>
            <p:cNvPr id="33" name="文本框 32"/>
            <p:cNvSpPr txBox="1"/>
            <p:nvPr/>
          </p:nvSpPr>
          <p:spPr>
            <a:xfrm>
              <a:off x="7871" y="5271"/>
              <a:ext cx="2100" cy="58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“脐部</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35" name="文本框 20"/>
            <p:cNvSpPr txBox="1"/>
            <p:nvPr/>
          </p:nvSpPr>
          <p:spPr>
            <a:xfrm>
              <a:off x="9760" y="5246"/>
              <a:ext cx="2644" cy="1016"/>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42.9%</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36" name="文本框 21"/>
            <p:cNvSpPr txBox="1"/>
            <p:nvPr/>
          </p:nvSpPr>
          <p:spPr>
            <a:xfrm>
              <a:off x="9060" y="6090"/>
              <a:ext cx="3187" cy="58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预剪枝决策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划分</a:t>
              </a:r>
              <a:endParaRPr lang="zh-CN" altLang="en-US" dirty="0">
                <a:solidFill>
                  <a:srgbClr val="FF0000"/>
                </a:solidFill>
                <a:latin typeface="Times"/>
                <a:ea typeface="楷体" panose="02010609060101010101" pitchFamily="49" charset="-122"/>
              </a:endParaRPr>
            </a:p>
          </p:txBody>
        </p:sp>
        <p:cxnSp>
          <p:nvCxnSpPr>
            <p:cNvPr id="37" name="直接箭头连接符 36"/>
            <p:cNvCxnSpPr/>
            <p:nvPr/>
          </p:nvCxnSpPr>
          <p:spPr>
            <a:xfrm flipH="1">
              <a:off x="6313" y="5605"/>
              <a:ext cx="1760" cy="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2991" y="8201"/>
              <a:ext cx="2100" cy="58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40" name="文本框 39"/>
            <p:cNvSpPr txBox="1"/>
            <p:nvPr/>
          </p:nvSpPr>
          <p:spPr>
            <a:xfrm>
              <a:off x="1968" y="8719"/>
              <a:ext cx="2644" cy="1016"/>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71.4%</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57.1%</a:t>
              </a:r>
              <a:endParaRPr lang="zh-CN" altLang="en-US" dirty="0">
                <a:solidFill>
                  <a:srgbClr val="FF0000"/>
                </a:solidFill>
                <a:latin typeface="Times"/>
                <a:ea typeface="楷体" panose="02010609060101010101" pitchFamily="49" charset="-122"/>
              </a:endParaRPr>
            </a:p>
          </p:txBody>
        </p:sp>
        <p:cxnSp>
          <p:nvCxnSpPr>
            <p:cNvPr id="42" name="直接箭头连接符 41"/>
            <p:cNvCxnSpPr/>
            <p:nvPr/>
          </p:nvCxnSpPr>
          <p:spPr>
            <a:xfrm flipV="1">
              <a:off x="1968" y="7708"/>
              <a:ext cx="0" cy="763"/>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文本框 34"/>
            <p:cNvSpPr txBox="1"/>
            <p:nvPr/>
          </p:nvSpPr>
          <p:spPr>
            <a:xfrm>
              <a:off x="6030" y="8686"/>
              <a:ext cx="2100" cy="58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“根蒂</a:t>
              </a:r>
              <a:r>
                <a:rPr lang="en-US" altLang="zh-CN" dirty="0">
                  <a:solidFill>
                    <a:srgbClr val="FF0000"/>
                  </a:solidFill>
                  <a:latin typeface="Times"/>
                  <a:ea typeface="楷体" panose="02010609060101010101" pitchFamily="49" charset="-122"/>
                </a:rPr>
                <a:t>=?</a:t>
              </a:r>
              <a:r>
                <a:rPr lang="zh-CN" altLang="en-US" dirty="0">
                  <a:solidFill>
                    <a:srgbClr val="FF0000"/>
                  </a:solidFill>
                  <a:latin typeface="Times"/>
                  <a:ea typeface="楷体" panose="02010609060101010101" pitchFamily="49" charset="-122"/>
                </a:rPr>
                <a:t>”</a:t>
              </a:r>
              <a:endParaRPr lang="zh-CN" altLang="en-US" dirty="0">
                <a:solidFill>
                  <a:srgbClr val="FF0000"/>
                </a:solidFill>
                <a:latin typeface="Times"/>
                <a:ea typeface="楷体" panose="02010609060101010101" pitchFamily="49" charset="-122"/>
              </a:endParaRPr>
            </a:p>
          </p:txBody>
        </p:sp>
        <p:sp>
          <p:nvSpPr>
            <p:cNvPr id="44" name="文本框 35"/>
            <p:cNvSpPr txBox="1"/>
            <p:nvPr/>
          </p:nvSpPr>
          <p:spPr>
            <a:xfrm>
              <a:off x="8949" y="8201"/>
              <a:ext cx="2100" cy="580"/>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45" name="文本框 36"/>
            <p:cNvSpPr txBox="1"/>
            <p:nvPr/>
          </p:nvSpPr>
          <p:spPr>
            <a:xfrm>
              <a:off x="7926" y="8719"/>
              <a:ext cx="2644" cy="1016"/>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划分前</a:t>
              </a:r>
              <a:r>
                <a:rPr lang="en-US" altLang="zh-CN" dirty="0">
                  <a:solidFill>
                    <a:srgbClr val="FF0000"/>
                  </a:solidFill>
                  <a:latin typeface="Times"/>
                  <a:ea typeface="楷体" panose="02010609060101010101" pitchFamily="49" charset="-122"/>
                </a:rPr>
                <a:t>: 71.4%</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划分后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cxnSp>
          <p:nvCxnSpPr>
            <p:cNvPr id="47" name="直接箭头连接符 46"/>
            <p:cNvCxnSpPr/>
            <p:nvPr/>
          </p:nvCxnSpPr>
          <p:spPr>
            <a:xfrm flipH="1" flipV="1">
              <a:off x="5825" y="7741"/>
              <a:ext cx="1688" cy="730"/>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48" name="内容占位符 33"/>
          <p:cNvPicPr>
            <a:picLocks noChangeAspect="1"/>
          </p:cNvPicPr>
          <p:nvPr/>
        </p:nvPicPr>
        <p:blipFill>
          <a:blip r:embed="rId6"/>
          <a:stretch>
            <a:fillRect/>
          </a:stretch>
        </p:blipFill>
        <p:spPr>
          <a:xfrm>
            <a:off x="2520555" y="1443394"/>
            <a:ext cx="4487272" cy="1542196"/>
          </a:xfrm>
          <a:prstGeom prst="rect">
            <a:avLst/>
          </a:prstGeom>
        </p:spPr>
      </p:pic>
      <p:sp>
        <p:nvSpPr>
          <p:cNvPr id="49" name="左大括号 48"/>
          <p:cNvSpPr/>
          <p:nvPr/>
        </p:nvSpPr>
        <p:spPr>
          <a:xfrm>
            <a:off x="2296781" y="1492777"/>
            <a:ext cx="194872" cy="15087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Rectangle 3"/>
          <p:cNvSpPr>
            <a:spLocks noChangeArrowheads="1"/>
          </p:cNvSpPr>
          <p:nvPr/>
        </p:nvSpPr>
        <p:spPr bwMode="auto">
          <a:xfrm>
            <a:off x="1895835" y="1636649"/>
            <a:ext cx="335042" cy="1253978"/>
          </a:xfrm>
          <a:prstGeom prst="rect">
            <a:avLst/>
          </a:prstGeom>
          <a:ln w="1905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gn="ctr">
              <a:lnSpc>
                <a:spcPts val="3200"/>
              </a:lnSpc>
              <a:buNone/>
            </a:pPr>
            <a:r>
              <a:rPr lang="zh-CN" altLang="en-US" sz="1600" dirty="0">
                <a:latin typeface="幼圆" panose="02010509060101010101" pitchFamily="49" charset="-122"/>
                <a:ea typeface="幼圆" panose="02010509060101010101" pitchFamily="49" charset="-122"/>
              </a:rPr>
              <a:t>验证集</a:t>
            </a:r>
            <a:endParaRPr lang="zh-CN" altLang="en-US" sz="1600" i="0" dirty="0">
              <a:latin typeface="幼圆" panose="02010509060101010101" pitchFamily="49" charset="-122"/>
              <a:ea typeface="幼圆" panose="02010509060101010101" pitchFamily="49" charset="-122"/>
            </a:endParaRPr>
          </a:p>
        </p:txBody>
      </p:sp>
      <p:sp>
        <p:nvSpPr>
          <p:cNvPr id="51" name="矩形: 圆角 4"/>
          <p:cNvSpPr/>
          <p:nvPr/>
        </p:nvSpPr>
        <p:spPr>
          <a:xfrm>
            <a:off x="8111209" y="1299089"/>
            <a:ext cx="3603032" cy="5099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52" name="文本框 51"/>
              <p:cNvSpPr txBox="1"/>
              <p:nvPr/>
            </p:nvSpPr>
            <p:spPr>
              <a:xfrm>
                <a:off x="8194419" y="1519610"/>
                <a:ext cx="3514611" cy="1538947"/>
              </a:xfrm>
              <a:prstGeom prst="rect">
                <a:avLst/>
              </a:prstGeom>
              <a:noFill/>
            </p:spPr>
            <p:txBody>
              <a:bodyPr wrap="square" rtlCol="0">
                <a:spAutoFit/>
              </a:bodyPr>
              <a:lstStyle/>
              <a:p>
                <a:r>
                  <a:rPr lang="zh-CN" altLang="en-US" sz="1600" dirty="0"/>
                  <a:t>结点</a:t>
                </a:r>
                <a:r>
                  <a:rPr lang="en-US" altLang="zh-CN" sz="1600" dirty="0"/>
                  <a:t>1</a:t>
                </a:r>
                <a:r>
                  <a:rPr lang="zh-CN" altLang="en-US" sz="1600" dirty="0"/>
                  <a:t>：若不划分，则将其标记为叶结点，类别标记为训练样例中最多的类别，即好瓜。验证集中，</a:t>
                </a:r>
                <a:r>
                  <a:rPr lang="en-US" altLang="zh-CN" sz="1600" dirty="0"/>
                  <a:t>{4,5,8}</a:t>
                </a:r>
                <a:r>
                  <a:rPr lang="zh-CN" altLang="en-US" sz="1600" dirty="0"/>
                  <a:t>被分类正确，得到验证集精度为</a:t>
                </a:r>
                <a:endParaRPr lang="en-US" altLang="zh-CN" sz="1600" dirty="0"/>
              </a:p>
              <a:p>
                <a14:m>
                  <m:oMathPara xmlns:m="http://schemas.openxmlformats.org/officeDocument/2006/math">
                    <m:oMathParaPr>
                      <m:jc m:val="centerGroup"/>
                    </m:oMathParaPr>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3</m:t>
                          </m:r>
                        </m:num>
                        <m:den>
                          <m:r>
                            <a:rPr lang="en-US" altLang="zh-CN" sz="1600" b="0" i="1" smtClean="0">
                              <a:latin typeface="Cambria Math" panose="02040503050406030204" pitchFamily="18" charset="0"/>
                            </a:rPr>
                            <m:t>7</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100</m:t>
                      </m:r>
                      <m:r>
                        <a:rPr lang="en-US" altLang="zh-CN" sz="1600" i="1">
                          <a:latin typeface="Cambria Math" panose="02040503050406030204" pitchFamily="18" charset="0"/>
                          <a:ea typeface="Cambria Math" panose="02040503050406030204" pitchFamily="18" charset="0"/>
                        </a:rPr>
                        <m:t>%</m:t>
                      </m:r>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42</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9</m:t>
                      </m:r>
                      <m:r>
                        <a:rPr lang="en-US" altLang="zh-CN" sz="1600" i="1">
                          <a:latin typeface="Cambria Math" panose="02040503050406030204" pitchFamily="18" charset="0"/>
                          <a:ea typeface="Cambria Math" panose="02040503050406030204" pitchFamily="18" charset="0"/>
                        </a:rPr>
                        <m:t>%</m:t>
                      </m:r>
                    </m:oMath>
                  </m:oMathPara>
                </a14:m>
                <a:endParaRPr lang="zh-CN" altLang="en-US" sz="1600" dirty="0"/>
              </a:p>
            </p:txBody>
          </p:sp>
        </mc:Choice>
        <mc:Fallback>
          <p:sp>
            <p:nvSpPr>
              <p:cNvPr id="52" name="文本框 51"/>
              <p:cNvSpPr txBox="1">
                <a:spLocks noRot="1" noChangeAspect="1" noMove="1" noResize="1" noEditPoints="1" noAdjustHandles="1" noChangeArrowheads="1" noChangeShapeType="1" noTextEdit="1"/>
              </p:cNvSpPr>
              <p:nvPr/>
            </p:nvSpPr>
            <p:spPr>
              <a:xfrm>
                <a:off x="8194419" y="1519610"/>
                <a:ext cx="3514611" cy="1538947"/>
              </a:xfrm>
              <a:prstGeom prst="rect">
                <a:avLst/>
              </a:prstGeom>
              <a:blipFill rotWithShape="1">
                <a:blip r:embed="rId7"/>
                <a:stretch>
                  <a:fillRect l="-11" t="-4" r="8" b="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p:cNvSpPr txBox="1"/>
              <p:nvPr/>
            </p:nvSpPr>
            <p:spPr>
              <a:xfrm>
                <a:off x="8194419" y="3256241"/>
                <a:ext cx="3514611" cy="1805687"/>
              </a:xfrm>
              <a:prstGeom prst="rect">
                <a:avLst/>
              </a:prstGeom>
              <a:noFill/>
            </p:spPr>
            <p:txBody>
              <a:bodyPr wrap="square" rtlCol="0">
                <a:spAutoFit/>
              </a:bodyPr>
              <a:lstStyle/>
              <a:p>
                <a:r>
                  <a:rPr lang="zh-CN" altLang="en-US" sz="1600" dirty="0"/>
                  <a:t>结点</a:t>
                </a:r>
                <a:r>
                  <a:rPr lang="en-US" altLang="zh-CN" sz="1600" dirty="0"/>
                  <a:t>1</a:t>
                </a:r>
                <a:r>
                  <a:rPr lang="zh-CN" altLang="en-US" sz="1600" dirty="0"/>
                  <a:t>：若划分，根据结点②，③，④的训练样例，将这</a:t>
                </a:r>
                <a:r>
                  <a:rPr lang="en-US" altLang="zh-CN" sz="1600" dirty="0"/>
                  <a:t>3</a:t>
                </a:r>
                <a:r>
                  <a:rPr lang="zh-CN" altLang="en-US" sz="1600" dirty="0"/>
                  <a:t>个结点分别标记为“好瓜”、“好瓜”、“坏瓜”。此时，验证集中编号为</a:t>
                </a:r>
                <a:r>
                  <a:rPr lang="en-US" altLang="zh-CN" sz="1600" dirty="0"/>
                  <a:t>{4,5,8,11,12}</a:t>
                </a:r>
                <a:r>
                  <a:rPr lang="zh-CN" altLang="en-US" sz="1600" dirty="0"/>
                  <a:t>的样例被划分正确，验证集精度为</a:t>
                </a:r>
                <a:endParaRPr lang="en-US" altLang="zh-CN" sz="1600" dirty="0"/>
              </a:p>
              <a:p>
                <a14:m>
                  <m:oMathPara xmlns:m="http://schemas.openxmlformats.org/officeDocument/2006/math">
                    <m:oMathParaPr>
                      <m:jc m:val="centerGroup"/>
                    </m:oMathParaPr>
                    <m:oMath xmlns:m="http://schemas.openxmlformats.org/officeDocument/2006/math">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5</m:t>
                          </m:r>
                        </m:num>
                        <m:den>
                          <m:r>
                            <a:rPr lang="en-US" altLang="zh-CN" sz="1600" b="0" i="1" smtClean="0">
                              <a:latin typeface="Cambria Math" panose="02040503050406030204" pitchFamily="18" charset="0"/>
                            </a:rPr>
                            <m:t>7</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100</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71</m:t>
                      </m:r>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4</m:t>
                      </m:r>
                      <m:r>
                        <a:rPr lang="en-US" altLang="zh-CN" sz="1600" b="0" i="1" smtClean="0">
                          <a:latin typeface="Cambria Math" panose="02040503050406030204" pitchFamily="18" charset="0"/>
                          <a:ea typeface="Cambria Math" panose="02040503050406030204" pitchFamily="18" charset="0"/>
                        </a:rPr>
                        <m:t>%</m:t>
                      </m:r>
                    </m:oMath>
                  </m:oMathPara>
                </a14:m>
                <a:endParaRPr lang="en-US" altLang="zh-CN" sz="1600" dirty="0"/>
              </a:p>
            </p:txBody>
          </p:sp>
        </mc:Choice>
        <mc:Fallback>
          <p:sp>
            <p:nvSpPr>
              <p:cNvPr id="53" name="文本框 52"/>
              <p:cNvSpPr txBox="1">
                <a:spLocks noRot="1" noChangeAspect="1" noMove="1" noResize="1" noEditPoints="1" noAdjustHandles="1" noChangeArrowheads="1" noChangeShapeType="1" noTextEdit="1"/>
              </p:cNvSpPr>
              <p:nvPr/>
            </p:nvSpPr>
            <p:spPr>
              <a:xfrm>
                <a:off x="8194419" y="3256241"/>
                <a:ext cx="3514611" cy="1805687"/>
              </a:xfrm>
              <a:prstGeom prst="rect">
                <a:avLst/>
              </a:prstGeom>
              <a:blipFill rotWithShape="1">
                <a:blip r:embed="rId8"/>
                <a:stretch>
                  <a:fillRect l="-11" t="-33" r="-878" b="19"/>
                </a:stretch>
              </a:blipFill>
            </p:spPr>
            <p:txBody>
              <a:bodyPr/>
              <a:lstStyle/>
              <a:p>
                <a:r>
                  <a:rPr lang="zh-CN" altLang="en-US">
                    <a:noFill/>
                  </a:rPr>
                  <a:t> </a:t>
                </a:r>
              </a:p>
            </p:txBody>
          </p:sp>
        </mc:Fallback>
      </mc:AlternateContent>
      <p:sp>
        <p:nvSpPr>
          <p:cNvPr id="54" name="文本框 53"/>
          <p:cNvSpPr txBox="1"/>
          <p:nvPr/>
        </p:nvSpPr>
        <p:spPr>
          <a:xfrm>
            <a:off x="8194419" y="5053774"/>
            <a:ext cx="3514611" cy="1077218"/>
          </a:xfrm>
          <a:prstGeom prst="rect">
            <a:avLst/>
          </a:prstGeom>
          <a:noFill/>
        </p:spPr>
        <p:txBody>
          <a:bodyPr wrap="square" rtlCol="0">
            <a:spAutoFit/>
          </a:bodyPr>
          <a:lstStyle/>
          <a:p>
            <a:r>
              <a:rPr lang="zh-CN" altLang="en-US" sz="1600" dirty="0"/>
              <a:t>对结点 ②，③，④分别进行剪枝判断，结点②，③都禁止划分，结点④本身为叶子结点。最终得到仅有一层划分的决策树，称为“</a:t>
            </a:r>
            <a:r>
              <a:rPr lang="zh-CN" altLang="en-US" sz="1600" b="1" dirty="0"/>
              <a:t>决策树桩</a:t>
            </a:r>
            <a:r>
              <a:rPr lang="zh-CN" altLang="en-US" sz="1600" dirty="0"/>
              <a:t>”</a:t>
            </a:r>
            <a:endParaRPr lang="zh-CN" altLang="en-US" sz="1600" dirty="0"/>
          </a:p>
        </p:txBody>
      </p:sp>
      <p:sp>
        <p:nvSpPr>
          <p:cNvPr id="9" name="文本框 8"/>
          <p:cNvSpPr txBox="1"/>
          <p:nvPr/>
        </p:nvSpPr>
        <p:spPr>
          <a:xfrm>
            <a:off x="825672" y="991000"/>
            <a:ext cx="3673176"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en-US" altLang="zh-CN" sz="2000" b="1" dirty="0">
                <a:solidFill>
                  <a:prstClr val="black"/>
                </a:solidFill>
                <a:latin typeface="微软雅黑" panose="020B0503020204020204" pitchFamily="34" charset="-122"/>
                <a:ea typeface="微软雅黑" panose="020B0503020204020204" pitchFamily="34" charset="-122"/>
              </a:rPr>
              <a:t>3. </a:t>
            </a:r>
            <a:r>
              <a:rPr lang="zh-CN" altLang="en-US" sz="2000" b="1" dirty="0">
                <a:solidFill>
                  <a:prstClr val="black"/>
                </a:solidFill>
                <a:latin typeface="微软雅黑" panose="020B0503020204020204" pitchFamily="34" charset="-122"/>
                <a:ea typeface="微软雅黑" panose="020B0503020204020204" pitchFamily="34" charset="-122"/>
              </a:rPr>
              <a:t>决策树剪枝：预剪枝</a:t>
            </a:r>
            <a:r>
              <a:rPr lang="zh-CN" altLang="en-US" sz="2000" b="1" dirty="0">
                <a:solidFill>
                  <a:prstClr val="black"/>
                </a:solidFill>
                <a:latin typeface="微软雅黑" panose="020B0503020204020204" pitchFamily="34" charset="-122"/>
                <a:ea typeface="微软雅黑" panose="020B0503020204020204" pitchFamily="34" charset="-122"/>
              </a:rPr>
              <a:t>算法</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a:t>
              </a:r>
              <a:r>
                <a:rPr lang="zh-CN" altLang="en-US" sz="1400">
                  <a:latin typeface="楷体" panose="02010609060101010101" pitchFamily="49" charset="-122"/>
                  <a:ea typeface="楷体" panose="02010609060101010101" pitchFamily="49" charset="-122"/>
                  <a:cs typeface="楷体" panose="02010609060101010101" pitchFamily="49" charset="-122"/>
                </a:rPr>
                <a:t>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77881" y="1405809"/>
            <a:ext cx="10816128" cy="753220"/>
          </a:xfrm>
          <a:prstGeom prst="rect">
            <a:avLst/>
          </a:prstGeom>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先从训练集生成一棵完整的决策树，然后自底向上地对非叶结点进行考察，若将该结点对应的子树替换为叶结点能带来决策树泛化性能提升，则将该子树替换为叶结点</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582797"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646878"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决策树的基本流程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294784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决策树的剪枝</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后</a:t>
            </a:r>
            <a:r>
              <a:rPr lang="zh-CN" altLang="en-US" sz="2000" b="1" dirty="0">
                <a:solidFill>
                  <a:prstClr val="black"/>
                </a:solidFill>
                <a:latin typeface="微软雅黑" panose="020B0503020204020204" pitchFamily="34" charset="-122"/>
                <a:ea typeface="微软雅黑" panose="020B0503020204020204" pitchFamily="34" charset="-122"/>
              </a:rPr>
              <a:t>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4386612" y="2441399"/>
            <a:ext cx="6220051" cy="3954100"/>
            <a:chOff x="1926459" y="2007290"/>
            <a:chExt cx="8479450" cy="4732069"/>
          </a:xfrm>
        </p:grpSpPr>
        <p:grpSp>
          <p:nvGrpSpPr>
            <p:cNvPr id="18" name="组合 17"/>
            <p:cNvGrpSpPr/>
            <p:nvPr/>
          </p:nvGrpSpPr>
          <p:grpSpPr>
            <a:xfrm>
              <a:off x="4423852" y="6307359"/>
              <a:ext cx="3582444" cy="432000"/>
              <a:chOff x="2341355" y="4320514"/>
              <a:chExt cx="3582444" cy="432000"/>
            </a:xfrm>
          </p:grpSpPr>
          <p:sp>
            <p:nvSpPr>
              <p:cNvPr id="71" name="椭圆 70"/>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sp>
            <p:nvSpPr>
              <p:cNvPr id="72" name="椭圆 71"/>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坏瓜</a:t>
                </a:r>
                <a:endParaRPr lang="zh-CN" altLang="en-US" sz="1200" dirty="0"/>
              </a:p>
            </p:txBody>
          </p:sp>
          <p:sp>
            <p:nvSpPr>
              <p:cNvPr id="73" name="椭圆 72"/>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grpSp>
        <p:cxnSp>
          <p:nvCxnSpPr>
            <p:cNvPr id="22" name="直接连接符 21"/>
            <p:cNvCxnSpPr>
              <a:endCxn id="71"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3" name="文本框 11"/>
            <p:cNvSpPr txBox="1"/>
            <p:nvPr/>
          </p:nvSpPr>
          <p:spPr>
            <a:xfrm>
              <a:off x="6164462" y="5818868"/>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清晰</a:t>
              </a:r>
              <a:endParaRPr lang="zh-CN" altLang="en-US" sz="1600" dirty="0">
                <a:latin typeface="楷体" panose="02010609060101010101" pitchFamily="49" charset="-122"/>
                <a:ea typeface="楷体" panose="02010609060101010101" pitchFamily="49" charset="-122"/>
              </a:endParaRPr>
            </a:p>
          </p:txBody>
        </p:sp>
        <p:cxnSp>
          <p:nvCxnSpPr>
            <p:cNvPr id="24" name="直接连接符 23"/>
            <p:cNvCxnSpPr>
              <a:endCxn id="73"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26" idx="2"/>
              <a:endCxn id="72"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26"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Times" panose="02020603060405020304" pitchFamily="18" charset="0"/>
                </a:rPr>
                <a:t>纹理</a:t>
              </a:r>
              <a:endParaRPr lang="zh-CN" altLang="en-US" sz="2000" dirty="0">
                <a:latin typeface="Times" panose="02020603060405020304" pitchFamily="18" charset="0"/>
              </a:endParaRPr>
            </a:p>
          </p:txBody>
        </p:sp>
        <p:sp>
          <p:nvSpPr>
            <p:cNvPr id="27" name="文本框 20"/>
            <p:cNvSpPr txBox="1"/>
            <p:nvPr/>
          </p:nvSpPr>
          <p:spPr>
            <a:xfrm>
              <a:off x="7089965" y="5818868"/>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模糊</a:t>
              </a:r>
              <a:endParaRPr lang="zh-CN" altLang="en-US" sz="1600" dirty="0">
                <a:latin typeface="楷体" panose="02010609060101010101" pitchFamily="49" charset="-122"/>
                <a:ea typeface="楷体" panose="02010609060101010101" pitchFamily="49" charset="-122"/>
              </a:endParaRPr>
            </a:p>
          </p:txBody>
        </p:sp>
        <p:sp>
          <p:nvSpPr>
            <p:cNvPr id="28" name="文本框 21"/>
            <p:cNvSpPr txBox="1"/>
            <p:nvPr/>
          </p:nvSpPr>
          <p:spPr>
            <a:xfrm>
              <a:off x="4737145" y="5818868"/>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稍糊</a:t>
              </a:r>
              <a:endParaRPr lang="zh-CN" altLang="en-US" sz="1600" dirty="0">
                <a:latin typeface="楷体" panose="02010609060101010101" pitchFamily="49" charset="-122"/>
                <a:ea typeface="楷体" panose="02010609060101010101" pitchFamily="49" charset="-122"/>
              </a:endParaRPr>
            </a:p>
          </p:txBody>
        </p:sp>
        <p:sp>
          <p:nvSpPr>
            <p:cNvPr id="29" name="椭圆 28"/>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sp>
          <p:nvSpPr>
            <p:cNvPr id="30" name="椭圆 29"/>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cxnSp>
          <p:nvCxnSpPr>
            <p:cNvPr id="31" name="直接连接符 30"/>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2" name="文本框 26"/>
            <p:cNvSpPr txBox="1"/>
            <p:nvPr/>
          </p:nvSpPr>
          <p:spPr>
            <a:xfrm>
              <a:off x="6164462" y="477924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33" name="直接连接符 32"/>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35" name="文本框 29"/>
            <p:cNvSpPr txBox="1"/>
            <p:nvPr/>
          </p:nvSpPr>
          <p:spPr>
            <a:xfrm>
              <a:off x="7089965" y="477924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36" name="文本框 30"/>
            <p:cNvSpPr txBox="1"/>
            <p:nvPr/>
          </p:nvSpPr>
          <p:spPr>
            <a:xfrm>
              <a:off x="4737145" y="477924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青绿</a:t>
              </a:r>
              <a:endParaRPr lang="zh-CN" altLang="en-US" sz="1600" dirty="0">
                <a:latin typeface="楷体" panose="02010609060101010101" pitchFamily="49" charset="-122"/>
                <a:ea typeface="楷体" panose="02010609060101010101" pitchFamily="49" charset="-122"/>
              </a:endParaRPr>
            </a:p>
          </p:txBody>
        </p:sp>
        <p:sp>
          <p:nvSpPr>
            <p:cNvPr id="37"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Times" panose="02020603060405020304" pitchFamily="18" charset="0"/>
                </a:rPr>
                <a:t>色泽</a:t>
              </a:r>
              <a:endParaRPr lang="zh-CN" altLang="en-US" sz="2000" dirty="0">
                <a:latin typeface="Times" panose="02020603060405020304" pitchFamily="18" charset="0"/>
              </a:endParaRPr>
            </a:p>
          </p:txBody>
        </p:sp>
        <p:sp>
          <p:nvSpPr>
            <p:cNvPr id="38" name="椭圆 37"/>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坏瓜</a:t>
              </a:r>
              <a:endParaRPr lang="zh-CN" altLang="en-US" sz="1200" dirty="0"/>
            </a:p>
          </p:txBody>
        </p:sp>
        <p:sp>
          <p:nvSpPr>
            <p:cNvPr id="39" name="椭圆 38"/>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cxnSp>
          <p:nvCxnSpPr>
            <p:cNvPr id="40" name="直接连接符 39"/>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41" name="文本框 35"/>
            <p:cNvSpPr txBox="1"/>
            <p:nvPr/>
          </p:nvSpPr>
          <p:spPr>
            <a:xfrm>
              <a:off x="7404189" y="372746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蜷缩</a:t>
              </a:r>
              <a:endParaRPr lang="zh-CN" altLang="en-US" sz="1600" dirty="0">
                <a:latin typeface="楷体" panose="02010609060101010101" pitchFamily="49" charset="-122"/>
                <a:ea typeface="楷体" panose="02010609060101010101" pitchFamily="49" charset="-122"/>
              </a:endParaRPr>
            </a:p>
          </p:txBody>
        </p:sp>
        <p:cxnSp>
          <p:nvCxnSpPr>
            <p:cNvPr id="42" name="直接连接符 41"/>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44" name="文本框 38"/>
            <p:cNvSpPr txBox="1"/>
            <p:nvPr/>
          </p:nvSpPr>
          <p:spPr>
            <a:xfrm>
              <a:off x="8329693" y="372746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硬挺</a:t>
              </a:r>
              <a:endParaRPr lang="zh-CN" altLang="en-US" sz="1600" dirty="0">
                <a:latin typeface="楷体" panose="02010609060101010101" pitchFamily="49" charset="-122"/>
                <a:ea typeface="楷体" panose="02010609060101010101" pitchFamily="49" charset="-122"/>
              </a:endParaRPr>
            </a:p>
          </p:txBody>
        </p:sp>
        <p:sp>
          <p:nvSpPr>
            <p:cNvPr id="45" name="文本框 39"/>
            <p:cNvSpPr txBox="1"/>
            <p:nvPr/>
          </p:nvSpPr>
          <p:spPr>
            <a:xfrm>
              <a:off x="5976874" y="372746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稍蜷</a:t>
              </a:r>
              <a:endParaRPr lang="zh-CN" altLang="en-US" sz="1600" dirty="0">
                <a:latin typeface="楷体" panose="02010609060101010101" pitchFamily="49" charset="-122"/>
                <a:ea typeface="楷体" panose="02010609060101010101" pitchFamily="49" charset="-122"/>
              </a:endParaRPr>
            </a:p>
          </p:txBody>
        </p:sp>
        <p:sp>
          <p:nvSpPr>
            <p:cNvPr id="46"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Times" panose="02020603060405020304" pitchFamily="18" charset="0"/>
                </a:rPr>
                <a:t>根蒂</a:t>
              </a:r>
              <a:endParaRPr lang="zh-CN" altLang="en-US" sz="2000" dirty="0">
                <a:latin typeface="Times" panose="02020603060405020304" pitchFamily="18" charset="0"/>
              </a:endParaRPr>
            </a:p>
          </p:txBody>
        </p:sp>
        <p:sp>
          <p:nvSpPr>
            <p:cNvPr id="47" name="椭圆 46"/>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sp>
          <p:nvSpPr>
            <p:cNvPr id="48" name="椭圆 47"/>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坏瓜</a:t>
              </a:r>
              <a:endParaRPr lang="zh-CN" altLang="en-US" sz="1200" dirty="0"/>
            </a:p>
          </p:txBody>
        </p:sp>
        <p:sp>
          <p:nvSpPr>
            <p:cNvPr id="49" name="椭圆 48"/>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好瓜</a:t>
              </a:r>
              <a:endParaRPr lang="zh-CN" altLang="en-US" sz="1200" dirty="0"/>
            </a:p>
          </p:txBody>
        </p:sp>
        <p:cxnSp>
          <p:nvCxnSpPr>
            <p:cNvPr id="50" name="直接连接符 49"/>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51" name="文本框 45"/>
            <p:cNvSpPr txBox="1"/>
            <p:nvPr/>
          </p:nvSpPr>
          <p:spPr>
            <a:xfrm>
              <a:off x="3667180" y="372981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52" name="直接连接符 51"/>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54" name="文本框 48"/>
            <p:cNvSpPr txBox="1"/>
            <p:nvPr/>
          </p:nvSpPr>
          <p:spPr>
            <a:xfrm>
              <a:off x="4592686" y="372981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55" name="文本框 49"/>
            <p:cNvSpPr txBox="1"/>
            <p:nvPr/>
          </p:nvSpPr>
          <p:spPr>
            <a:xfrm>
              <a:off x="2239865" y="372981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青绿</a:t>
              </a:r>
              <a:endParaRPr lang="zh-CN" altLang="en-US" sz="1600" dirty="0">
                <a:latin typeface="楷体" panose="02010609060101010101" pitchFamily="49" charset="-122"/>
                <a:ea typeface="楷体" panose="02010609060101010101" pitchFamily="49" charset="-122"/>
              </a:endParaRPr>
            </a:p>
          </p:txBody>
        </p:sp>
        <p:sp>
          <p:nvSpPr>
            <p:cNvPr id="56"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Times" panose="02020603060405020304" pitchFamily="18" charset="0"/>
                </a:rPr>
                <a:t>色泽</a:t>
              </a:r>
              <a:endParaRPr lang="zh-CN" altLang="en-US" sz="2000" dirty="0">
                <a:latin typeface="Times" panose="02020603060405020304" pitchFamily="18" charset="0"/>
              </a:endParaRPr>
            </a:p>
          </p:txBody>
        </p:sp>
        <p:sp>
          <p:nvSpPr>
            <p:cNvPr id="57" name="椭圆 56"/>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200" dirty="0"/>
                <a:t>坏瓜</a:t>
              </a:r>
              <a:endParaRPr lang="zh-CN" altLang="en-US" sz="1200" dirty="0"/>
            </a:p>
          </p:txBody>
        </p:sp>
        <p:cxnSp>
          <p:nvCxnSpPr>
            <p:cNvPr id="58" name="直接连接符 57"/>
            <p:cNvCxnSpPr>
              <a:stCxn id="61" idx="2"/>
              <a:endCxn id="46"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endCxn id="57"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a:endCxn id="56"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61"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latin typeface="Times" panose="02020603060405020304" pitchFamily="18" charset="0"/>
                </a:rPr>
                <a:t>脐部</a:t>
              </a:r>
              <a:endParaRPr lang="zh-CN" altLang="en-US" sz="2000" dirty="0">
                <a:latin typeface="Times" panose="02020603060405020304" pitchFamily="18" charset="0"/>
              </a:endParaRPr>
            </a:p>
          </p:txBody>
        </p:sp>
        <p:sp>
          <p:nvSpPr>
            <p:cNvPr id="62" name="文本框 63"/>
            <p:cNvSpPr txBox="1"/>
            <p:nvPr/>
          </p:nvSpPr>
          <p:spPr>
            <a:xfrm>
              <a:off x="8745894" y="265249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平坦</a:t>
              </a:r>
              <a:endParaRPr lang="zh-CN" altLang="en-US" sz="1600" dirty="0">
                <a:latin typeface="楷体" panose="02010609060101010101" pitchFamily="49" charset="-122"/>
                <a:ea typeface="楷体" panose="02010609060101010101" pitchFamily="49" charset="-122"/>
              </a:endParaRPr>
            </a:p>
          </p:txBody>
        </p:sp>
        <p:sp>
          <p:nvSpPr>
            <p:cNvPr id="63" name="文本框 64"/>
            <p:cNvSpPr txBox="1"/>
            <p:nvPr/>
          </p:nvSpPr>
          <p:spPr>
            <a:xfrm>
              <a:off x="6110414" y="265249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稍凹</a:t>
              </a:r>
              <a:endParaRPr lang="zh-CN" altLang="en-US" sz="1600" dirty="0">
                <a:latin typeface="楷体" panose="02010609060101010101" pitchFamily="49" charset="-122"/>
                <a:ea typeface="楷体" panose="02010609060101010101" pitchFamily="49" charset="-122"/>
              </a:endParaRPr>
            </a:p>
          </p:txBody>
        </p:sp>
        <p:sp>
          <p:nvSpPr>
            <p:cNvPr id="64" name="文本框 65"/>
            <p:cNvSpPr txBox="1"/>
            <p:nvPr/>
          </p:nvSpPr>
          <p:spPr>
            <a:xfrm>
              <a:off x="3868758" y="2652494"/>
              <a:ext cx="811178" cy="405164"/>
            </a:xfrm>
            <a:prstGeom prst="rect">
              <a:avLst/>
            </a:prstGeom>
            <a:noFill/>
          </p:spPr>
          <p:txBody>
            <a:bodyPr wrap="none" rtlCol="0">
              <a:spAutoFit/>
            </a:bodyPr>
            <a:lstStyle/>
            <a:p>
              <a:r>
                <a:rPr lang="zh-CN" altLang="en-US" sz="1600" dirty="0">
                  <a:latin typeface="楷体" panose="02010609060101010101" pitchFamily="49" charset="-122"/>
                  <a:ea typeface="楷体" panose="02010609060101010101" pitchFamily="49" charset="-122"/>
                </a:rPr>
                <a:t>凹陷</a:t>
              </a:r>
              <a:endParaRPr lang="zh-CN" altLang="en-US" sz="1600" dirty="0">
                <a:latin typeface="楷体" panose="02010609060101010101" pitchFamily="49" charset="-122"/>
                <a:ea typeface="楷体" panose="02010609060101010101" pitchFamily="49" charset="-122"/>
              </a:endParaRPr>
            </a:p>
          </p:txBody>
        </p:sp>
        <p:sp>
          <p:nvSpPr>
            <p:cNvPr id="65" name="椭圆 64"/>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1</a:t>
              </a:r>
              <a:endParaRPr lang="zh-CN" altLang="en-US" sz="1600" dirty="0">
                <a:solidFill>
                  <a:schemeClr val="tx1"/>
                </a:solidFill>
                <a:latin typeface="Times"/>
              </a:endParaRPr>
            </a:p>
          </p:txBody>
        </p:sp>
        <p:sp>
          <p:nvSpPr>
            <p:cNvPr id="66" name="椭圆 65"/>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2</a:t>
              </a:r>
              <a:endParaRPr lang="zh-CN" altLang="en-US" sz="1600" dirty="0">
                <a:solidFill>
                  <a:schemeClr val="tx1"/>
                </a:solidFill>
                <a:latin typeface="Times"/>
              </a:endParaRPr>
            </a:p>
          </p:txBody>
        </p:sp>
        <p:sp>
          <p:nvSpPr>
            <p:cNvPr id="67" name="椭圆 66"/>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3</a:t>
              </a:r>
              <a:endParaRPr lang="zh-CN" altLang="en-US" sz="1600" dirty="0">
                <a:solidFill>
                  <a:schemeClr val="tx1"/>
                </a:solidFill>
                <a:latin typeface="Times"/>
              </a:endParaRPr>
            </a:p>
          </p:txBody>
        </p:sp>
        <p:sp>
          <p:nvSpPr>
            <p:cNvPr id="68" name="椭圆 67"/>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4</a:t>
              </a:r>
              <a:endParaRPr lang="zh-CN" altLang="en-US" sz="1600" dirty="0">
                <a:solidFill>
                  <a:schemeClr val="tx1"/>
                </a:solidFill>
                <a:latin typeface="Times"/>
              </a:endParaRPr>
            </a:p>
          </p:txBody>
        </p:sp>
        <p:sp>
          <p:nvSpPr>
            <p:cNvPr id="69" name="椭圆 68"/>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5</a:t>
              </a:r>
              <a:endParaRPr lang="zh-CN" altLang="en-US" sz="1600" dirty="0">
                <a:solidFill>
                  <a:schemeClr val="tx1"/>
                </a:solidFill>
                <a:latin typeface="Times"/>
              </a:endParaRPr>
            </a:p>
          </p:txBody>
        </p:sp>
        <p:sp>
          <p:nvSpPr>
            <p:cNvPr id="70" name="椭圆 69"/>
            <p:cNvSpPr/>
            <p:nvPr/>
          </p:nvSpPr>
          <p:spPr>
            <a:xfrm>
              <a:off x="5531825" y="5058169"/>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600" dirty="0">
                  <a:solidFill>
                    <a:schemeClr val="tx1"/>
                  </a:solidFill>
                  <a:latin typeface="Times"/>
                </a:rPr>
                <a:t>6</a:t>
              </a:r>
              <a:endParaRPr lang="zh-CN" altLang="en-US" sz="1600" dirty="0">
                <a:solidFill>
                  <a:schemeClr val="tx1"/>
                </a:solidFill>
                <a:latin typeface="Times"/>
              </a:endParaRPr>
            </a:p>
          </p:txBody>
        </p:sp>
      </p:grpSp>
      <p:sp>
        <p:nvSpPr>
          <p:cNvPr id="74" name="文本框 73"/>
          <p:cNvSpPr txBox="1"/>
          <p:nvPr/>
        </p:nvSpPr>
        <p:spPr>
          <a:xfrm>
            <a:off x="1596797" y="3747261"/>
            <a:ext cx="2378692" cy="1021556"/>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zh-CN" altLang="en-US" dirty="0"/>
              <a:t>首先生成一棵完整的决策树，该决策树的验证集精度为</a:t>
            </a:r>
            <a:r>
              <a:rPr lang="en-US" altLang="zh-CN" dirty="0"/>
              <a:t>42.9%</a:t>
            </a:r>
            <a:endParaRPr lang="en-US" altLang="zh-C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607210" y="5162739"/>
            <a:ext cx="787552" cy="519866"/>
          </a:xfrm>
          <a:prstGeom prst="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p:cNvSpPr/>
          <p:nvPr/>
        </p:nvSpPr>
        <p:spPr>
          <a:xfrm>
            <a:off x="677881" y="1405809"/>
            <a:ext cx="10816128" cy="753220"/>
          </a:xfrm>
          <a:prstGeom prst="rect">
            <a:avLst/>
          </a:prstGeom>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首先考虑结点⑥，若将其替换为叶结点，根据落在其上的训练样本</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{7,15}</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将其标记为“好瓜”，得到验证集精度提高至</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57.1%</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，则决定剪枝</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582797"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646878"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决策树的基本流程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294784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决策树的剪枝</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后</a:t>
            </a:r>
            <a:r>
              <a:rPr lang="zh-CN" altLang="en-US" sz="2000" b="1" dirty="0">
                <a:solidFill>
                  <a:prstClr val="black"/>
                </a:solidFill>
                <a:latin typeface="微软雅黑" panose="020B0503020204020204" pitchFamily="34" charset="-122"/>
                <a:ea typeface="微软雅黑" panose="020B0503020204020204" pitchFamily="34" charset="-122"/>
              </a:rPr>
              <a:t>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308363" y="2441399"/>
            <a:ext cx="5394682" cy="3429411"/>
            <a:chOff x="1926459" y="2007290"/>
            <a:chExt cx="8479450" cy="4732069"/>
          </a:xfrm>
        </p:grpSpPr>
        <p:grpSp>
          <p:nvGrpSpPr>
            <p:cNvPr id="18" name="组合 17"/>
            <p:cNvGrpSpPr/>
            <p:nvPr/>
          </p:nvGrpSpPr>
          <p:grpSpPr>
            <a:xfrm>
              <a:off x="4423852" y="6307359"/>
              <a:ext cx="3582444" cy="432000"/>
              <a:chOff x="2341355" y="4320514"/>
              <a:chExt cx="3582444" cy="432000"/>
            </a:xfrm>
          </p:grpSpPr>
          <p:sp>
            <p:nvSpPr>
              <p:cNvPr id="71" name="椭圆 70"/>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72" name="椭圆 71"/>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73" name="椭圆 72"/>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grpSp>
        <p:cxnSp>
          <p:nvCxnSpPr>
            <p:cNvPr id="22" name="直接连接符 21"/>
            <p:cNvCxnSpPr>
              <a:endCxn id="71" idx="0"/>
            </p:cNvCxnSpPr>
            <p:nvPr/>
          </p:nvCxnSpPr>
          <p:spPr>
            <a:xfrm flipH="1">
              <a:off x="4963852" y="5508978"/>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23" name="文本框 11"/>
            <p:cNvSpPr txBox="1"/>
            <p:nvPr/>
          </p:nvSpPr>
          <p:spPr>
            <a:xfrm>
              <a:off x="6164461" y="5818867"/>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清晰</a:t>
              </a:r>
              <a:endParaRPr lang="zh-CN" altLang="en-US" sz="1200" dirty="0">
                <a:latin typeface="楷体" panose="02010609060101010101" pitchFamily="49" charset="-122"/>
                <a:ea typeface="楷体" panose="02010609060101010101" pitchFamily="49" charset="-122"/>
              </a:endParaRPr>
            </a:p>
          </p:txBody>
        </p:sp>
        <p:cxnSp>
          <p:nvCxnSpPr>
            <p:cNvPr id="24" name="直接连接符 23"/>
            <p:cNvCxnSpPr>
              <a:endCxn id="73" idx="0"/>
            </p:cNvCxnSpPr>
            <p:nvPr/>
          </p:nvCxnSpPr>
          <p:spPr>
            <a:xfrm>
              <a:off x="6215074" y="5508978"/>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p:cNvCxnSpPr>
              <a:stCxn id="26" idx="2"/>
              <a:endCxn id="72" idx="0"/>
            </p:cNvCxnSpPr>
            <p:nvPr/>
          </p:nvCxnSpPr>
          <p:spPr>
            <a:xfrm>
              <a:off x="6215074" y="5699638"/>
              <a:ext cx="0" cy="607721"/>
            </a:xfrm>
            <a:prstGeom prst="line">
              <a:avLst/>
            </a:prstGeom>
          </p:spPr>
          <p:style>
            <a:lnRef idx="1">
              <a:schemeClr val="dk1"/>
            </a:lnRef>
            <a:fillRef idx="0">
              <a:schemeClr val="dk1"/>
            </a:fillRef>
            <a:effectRef idx="0">
              <a:schemeClr val="dk1"/>
            </a:effectRef>
            <a:fontRef idx="minor">
              <a:schemeClr val="tx1"/>
            </a:fontRef>
          </p:style>
        </p:cxnSp>
        <p:sp>
          <p:nvSpPr>
            <p:cNvPr id="26" name="圆角矩形 9"/>
            <p:cNvSpPr/>
            <p:nvPr/>
          </p:nvSpPr>
          <p:spPr>
            <a:xfrm>
              <a:off x="5675074" y="5267638"/>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accent6">
                      <a:lumMod val="50000"/>
                    </a:schemeClr>
                  </a:solidFill>
                  <a:latin typeface="Times" panose="02020603060405020304" pitchFamily="18" charset="0"/>
                </a:rPr>
                <a:t>纹理</a:t>
              </a:r>
              <a:endParaRPr lang="zh-CN" altLang="en-US" sz="1600" dirty="0">
                <a:solidFill>
                  <a:schemeClr val="accent6">
                    <a:lumMod val="50000"/>
                  </a:schemeClr>
                </a:solidFill>
                <a:latin typeface="Times" panose="02020603060405020304" pitchFamily="18" charset="0"/>
              </a:endParaRPr>
            </a:p>
          </p:txBody>
        </p:sp>
        <p:sp>
          <p:nvSpPr>
            <p:cNvPr id="27" name="文本框 20"/>
            <p:cNvSpPr txBox="1"/>
            <p:nvPr/>
          </p:nvSpPr>
          <p:spPr>
            <a:xfrm>
              <a:off x="7089966" y="5818867"/>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模糊</a:t>
              </a:r>
              <a:endParaRPr lang="zh-CN" altLang="en-US" sz="1200" dirty="0">
                <a:latin typeface="楷体" panose="02010609060101010101" pitchFamily="49" charset="-122"/>
                <a:ea typeface="楷体" panose="02010609060101010101" pitchFamily="49" charset="-122"/>
              </a:endParaRPr>
            </a:p>
          </p:txBody>
        </p:sp>
        <p:sp>
          <p:nvSpPr>
            <p:cNvPr id="28" name="文本框 21"/>
            <p:cNvSpPr txBox="1"/>
            <p:nvPr/>
          </p:nvSpPr>
          <p:spPr>
            <a:xfrm>
              <a:off x="4737145" y="5818867"/>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稍糊</a:t>
              </a:r>
              <a:endParaRPr lang="zh-CN" altLang="en-US" sz="1200" dirty="0">
                <a:latin typeface="楷体" panose="02010609060101010101" pitchFamily="49" charset="-122"/>
                <a:ea typeface="楷体" panose="02010609060101010101" pitchFamily="49" charset="-122"/>
              </a:endParaRPr>
            </a:p>
          </p:txBody>
        </p:sp>
        <p:sp>
          <p:nvSpPr>
            <p:cNvPr id="29" name="椭圆 28"/>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30" name="椭圆 29"/>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31" name="直接连接符 30"/>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2" name="文本框 26"/>
            <p:cNvSpPr txBox="1"/>
            <p:nvPr/>
          </p:nvSpPr>
          <p:spPr>
            <a:xfrm>
              <a:off x="6164461"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33" name="直接连接符 32"/>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6215074" y="4660014"/>
              <a:ext cx="0" cy="607721"/>
            </a:xfrm>
            <a:prstGeom prst="line">
              <a:avLst/>
            </a:prstGeom>
          </p:spPr>
          <p:style>
            <a:lnRef idx="1">
              <a:schemeClr val="dk1"/>
            </a:lnRef>
            <a:fillRef idx="0">
              <a:schemeClr val="dk1"/>
            </a:fillRef>
            <a:effectRef idx="0">
              <a:schemeClr val="dk1"/>
            </a:effectRef>
            <a:fontRef idx="minor">
              <a:schemeClr val="tx1"/>
            </a:fontRef>
          </p:style>
        </p:cxnSp>
        <p:sp>
          <p:nvSpPr>
            <p:cNvPr id="35" name="文本框 29"/>
            <p:cNvSpPr txBox="1"/>
            <p:nvPr/>
          </p:nvSpPr>
          <p:spPr>
            <a:xfrm>
              <a:off x="7089966"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36" name="文本框 30"/>
            <p:cNvSpPr txBox="1"/>
            <p:nvPr/>
          </p:nvSpPr>
          <p:spPr>
            <a:xfrm>
              <a:off x="4737145"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37"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色泽</a:t>
              </a:r>
              <a:endParaRPr lang="zh-CN" altLang="en-US" sz="1600" dirty="0">
                <a:latin typeface="Times" panose="02020603060405020304" pitchFamily="18" charset="0"/>
              </a:endParaRPr>
            </a:p>
          </p:txBody>
        </p:sp>
        <p:sp>
          <p:nvSpPr>
            <p:cNvPr id="38" name="椭圆 37"/>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39" name="椭圆 38"/>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40" name="直接连接符 39"/>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41" name="文本框 35"/>
            <p:cNvSpPr txBox="1"/>
            <p:nvPr/>
          </p:nvSpPr>
          <p:spPr>
            <a:xfrm>
              <a:off x="7404189"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蜷缩</a:t>
              </a:r>
              <a:endParaRPr lang="zh-CN" altLang="en-US" sz="1200" dirty="0">
                <a:latin typeface="楷体" panose="02010609060101010101" pitchFamily="49" charset="-122"/>
                <a:ea typeface="楷体" panose="02010609060101010101" pitchFamily="49" charset="-122"/>
              </a:endParaRPr>
            </a:p>
          </p:txBody>
        </p:sp>
        <p:cxnSp>
          <p:nvCxnSpPr>
            <p:cNvPr id="42" name="直接连接符 41"/>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44" name="文本框 38"/>
            <p:cNvSpPr txBox="1"/>
            <p:nvPr/>
          </p:nvSpPr>
          <p:spPr>
            <a:xfrm>
              <a:off x="8329693"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硬挺</a:t>
              </a:r>
              <a:endParaRPr lang="zh-CN" altLang="en-US" sz="1200" dirty="0">
                <a:latin typeface="楷体" panose="02010609060101010101" pitchFamily="49" charset="-122"/>
                <a:ea typeface="楷体" panose="02010609060101010101" pitchFamily="49" charset="-122"/>
              </a:endParaRPr>
            </a:p>
          </p:txBody>
        </p:sp>
        <p:sp>
          <p:nvSpPr>
            <p:cNvPr id="45" name="文本框 39"/>
            <p:cNvSpPr txBox="1"/>
            <p:nvPr/>
          </p:nvSpPr>
          <p:spPr>
            <a:xfrm>
              <a:off x="5976874"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稍蜷</a:t>
              </a:r>
              <a:endParaRPr lang="zh-CN" altLang="en-US" sz="1200" dirty="0">
                <a:latin typeface="楷体" panose="02010609060101010101" pitchFamily="49" charset="-122"/>
                <a:ea typeface="楷体" panose="02010609060101010101" pitchFamily="49" charset="-122"/>
              </a:endParaRPr>
            </a:p>
          </p:txBody>
        </p:sp>
        <p:sp>
          <p:nvSpPr>
            <p:cNvPr id="46"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根蒂</a:t>
              </a:r>
              <a:endParaRPr lang="zh-CN" altLang="en-US" sz="1600" dirty="0">
                <a:latin typeface="Times" panose="02020603060405020304" pitchFamily="18" charset="0"/>
              </a:endParaRPr>
            </a:p>
          </p:txBody>
        </p:sp>
        <p:sp>
          <p:nvSpPr>
            <p:cNvPr id="47" name="椭圆 46"/>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48" name="椭圆 47"/>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49" name="椭圆 48"/>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50" name="直接连接符 49"/>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51" name="文本框 45"/>
            <p:cNvSpPr txBox="1"/>
            <p:nvPr/>
          </p:nvSpPr>
          <p:spPr>
            <a:xfrm>
              <a:off x="3667180"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52" name="直接连接符 51"/>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54" name="文本框 48"/>
            <p:cNvSpPr txBox="1"/>
            <p:nvPr/>
          </p:nvSpPr>
          <p:spPr>
            <a:xfrm>
              <a:off x="4592686"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55" name="文本框 49"/>
            <p:cNvSpPr txBox="1"/>
            <p:nvPr/>
          </p:nvSpPr>
          <p:spPr>
            <a:xfrm>
              <a:off x="2239865"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56"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色泽</a:t>
              </a:r>
              <a:endParaRPr lang="zh-CN" altLang="en-US" sz="1600" dirty="0">
                <a:latin typeface="Times" panose="02020603060405020304" pitchFamily="18" charset="0"/>
              </a:endParaRPr>
            </a:p>
          </p:txBody>
        </p:sp>
        <p:sp>
          <p:nvSpPr>
            <p:cNvPr id="57" name="椭圆 56"/>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cxnSp>
          <p:nvCxnSpPr>
            <p:cNvPr id="58" name="直接连接符 57"/>
            <p:cNvCxnSpPr>
              <a:stCxn id="61" idx="2"/>
              <a:endCxn id="46"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endCxn id="57"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a:endCxn id="56"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61"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脐部</a:t>
              </a:r>
              <a:endParaRPr lang="zh-CN" altLang="en-US" sz="1600" dirty="0">
                <a:latin typeface="Times" panose="02020603060405020304" pitchFamily="18" charset="0"/>
              </a:endParaRPr>
            </a:p>
          </p:txBody>
        </p:sp>
        <p:sp>
          <p:nvSpPr>
            <p:cNvPr id="62" name="文本框 63"/>
            <p:cNvSpPr txBox="1"/>
            <p:nvPr/>
          </p:nvSpPr>
          <p:spPr>
            <a:xfrm>
              <a:off x="8745895"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平坦</a:t>
              </a:r>
              <a:endParaRPr lang="zh-CN" altLang="en-US" sz="1200" dirty="0">
                <a:latin typeface="楷体" panose="02010609060101010101" pitchFamily="49" charset="-122"/>
                <a:ea typeface="楷体" panose="02010609060101010101" pitchFamily="49" charset="-122"/>
              </a:endParaRPr>
            </a:p>
          </p:txBody>
        </p:sp>
        <p:sp>
          <p:nvSpPr>
            <p:cNvPr id="63" name="文本框 64"/>
            <p:cNvSpPr txBox="1"/>
            <p:nvPr/>
          </p:nvSpPr>
          <p:spPr>
            <a:xfrm>
              <a:off x="6110414"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稍凹</a:t>
              </a:r>
              <a:endParaRPr lang="zh-CN" altLang="en-US" sz="1200" dirty="0">
                <a:latin typeface="楷体" panose="02010609060101010101" pitchFamily="49" charset="-122"/>
                <a:ea typeface="楷体" panose="02010609060101010101" pitchFamily="49" charset="-122"/>
              </a:endParaRPr>
            </a:p>
          </p:txBody>
        </p:sp>
        <p:sp>
          <p:nvSpPr>
            <p:cNvPr id="64" name="文本框 65"/>
            <p:cNvSpPr txBox="1"/>
            <p:nvPr/>
          </p:nvSpPr>
          <p:spPr>
            <a:xfrm>
              <a:off x="3868757"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凹陷</a:t>
              </a:r>
              <a:endParaRPr lang="zh-CN" altLang="en-US" sz="1200" dirty="0">
                <a:latin typeface="楷体" panose="02010609060101010101" pitchFamily="49" charset="-122"/>
                <a:ea typeface="楷体" panose="02010609060101010101" pitchFamily="49" charset="-122"/>
              </a:endParaRPr>
            </a:p>
          </p:txBody>
        </p:sp>
        <p:sp>
          <p:nvSpPr>
            <p:cNvPr id="65" name="椭圆 64"/>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1</a:t>
              </a:r>
              <a:endParaRPr lang="zh-CN" altLang="en-US" sz="1200" dirty="0">
                <a:solidFill>
                  <a:schemeClr val="tx1"/>
                </a:solidFill>
                <a:latin typeface="Times"/>
              </a:endParaRPr>
            </a:p>
          </p:txBody>
        </p:sp>
        <p:sp>
          <p:nvSpPr>
            <p:cNvPr id="66" name="椭圆 65"/>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2</a:t>
              </a:r>
              <a:endParaRPr lang="zh-CN" altLang="en-US" sz="1200" dirty="0">
                <a:solidFill>
                  <a:schemeClr val="tx1"/>
                </a:solidFill>
                <a:latin typeface="Times"/>
              </a:endParaRPr>
            </a:p>
          </p:txBody>
        </p:sp>
        <p:sp>
          <p:nvSpPr>
            <p:cNvPr id="67" name="椭圆 66"/>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3</a:t>
              </a:r>
              <a:endParaRPr lang="zh-CN" altLang="en-US" sz="1200" dirty="0">
                <a:solidFill>
                  <a:schemeClr val="tx1"/>
                </a:solidFill>
                <a:latin typeface="Times"/>
              </a:endParaRPr>
            </a:p>
          </p:txBody>
        </p:sp>
        <p:sp>
          <p:nvSpPr>
            <p:cNvPr id="68" name="椭圆 67"/>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4</a:t>
              </a:r>
              <a:endParaRPr lang="zh-CN" altLang="en-US" sz="1200" dirty="0">
                <a:solidFill>
                  <a:schemeClr val="tx1"/>
                </a:solidFill>
                <a:latin typeface="Times"/>
              </a:endParaRPr>
            </a:p>
          </p:txBody>
        </p:sp>
        <p:sp>
          <p:nvSpPr>
            <p:cNvPr id="69" name="椭圆 68"/>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5</a:t>
              </a:r>
              <a:endParaRPr lang="zh-CN" altLang="en-US" sz="1200" dirty="0">
                <a:solidFill>
                  <a:schemeClr val="tx1"/>
                </a:solidFill>
                <a:latin typeface="Times"/>
              </a:endParaRPr>
            </a:p>
          </p:txBody>
        </p:sp>
        <p:sp>
          <p:nvSpPr>
            <p:cNvPr id="70" name="椭圆 69"/>
            <p:cNvSpPr/>
            <p:nvPr/>
          </p:nvSpPr>
          <p:spPr>
            <a:xfrm>
              <a:off x="5531825" y="5058169"/>
              <a:ext cx="288000" cy="288000"/>
            </a:xfrm>
            <a:prstGeom prst="ellipse">
              <a:avLst/>
            </a:prstGeom>
            <a:solidFill>
              <a:schemeClr val="accent4">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6</a:t>
              </a:r>
              <a:endParaRPr lang="zh-CN" altLang="en-US" sz="1200" dirty="0">
                <a:solidFill>
                  <a:schemeClr val="tx1"/>
                </a:solidFill>
                <a:latin typeface="Times"/>
              </a:endParaRPr>
            </a:p>
          </p:txBody>
        </p:sp>
      </p:grpSp>
      <p:cxnSp>
        <p:nvCxnSpPr>
          <p:cNvPr id="75" name="直接箭头连接符 74"/>
          <p:cNvCxnSpPr/>
          <p:nvPr/>
        </p:nvCxnSpPr>
        <p:spPr>
          <a:xfrm flipH="1" flipV="1">
            <a:off x="3279638" y="5052441"/>
            <a:ext cx="1252287" cy="647386"/>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6" name="文本框 54"/>
          <p:cNvSpPr txBox="1"/>
          <p:nvPr/>
        </p:nvSpPr>
        <p:spPr>
          <a:xfrm>
            <a:off x="4533331" y="5202624"/>
            <a:ext cx="1161174" cy="307777"/>
          </a:xfrm>
          <a:prstGeom prst="rect">
            <a:avLst/>
          </a:prstGeom>
          <a:noFill/>
        </p:spPr>
        <p:txBody>
          <a:bodyPr wrap="square" rtlCol="0">
            <a:spAutoFit/>
          </a:bodyPr>
          <a:lstStyle/>
          <a:p>
            <a:r>
              <a:rPr lang="zh-CN" altLang="en-US" sz="1400" dirty="0">
                <a:solidFill>
                  <a:srgbClr val="FF0000"/>
                </a:solidFill>
                <a:latin typeface="Times"/>
                <a:ea typeface="楷体" panose="02010609060101010101" pitchFamily="49" charset="-122"/>
              </a:rPr>
              <a:t>验证集精度</a:t>
            </a:r>
            <a:endParaRPr lang="zh-CN" altLang="en-US" sz="1400" dirty="0">
              <a:solidFill>
                <a:srgbClr val="FF0000"/>
              </a:solidFill>
              <a:latin typeface="Times"/>
              <a:ea typeface="楷体" panose="02010609060101010101" pitchFamily="49" charset="-122"/>
            </a:endParaRPr>
          </a:p>
        </p:txBody>
      </p:sp>
      <p:sp>
        <p:nvSpPr>
          <p:cNvPr id="77" name="文本框 55"/>
          <p:cNvSpPr txBox="1"/>
          <p:nvPr/>
        </p:nvSpPr>
        <p:spPr>
          <a:xfrm>
            <a:off x="4579279" y="5537703"/>
            <a:ext cx="1461475" cy="523220"/>
          </a:xfrm>
          <a:prstGeom prst="rect">
            <a:avLst/>
          </a:prstGeom>
          <a:noFill/>
        </p:spPr>
        <p:txBody>
          <a:bodyPr wrap="square" rtlCol="0">
            <a:spAutoFit/>
          </a:bodyPr>
          <a:lstStyle/>
          <a:p>
            <a:r>
              <a:rPr lang="zh-CN" altLang="en-US" sz="1400" dirty="0">
                <a:solidFill>
                  <a:srgbClr val="FF0000"/>
                </a:solidFill>
                <a:latin typeface="Times"/>
                <a:ea typeface="楷体" panose="02010609060101010101" pitchFamily="49" charset="-122"/>
              </a:rPr>
              <a:t>剪枝前</a:t>
            </a:r>
            <a:r>
              <a:rPr lang="en-US" altLang="zh-CN" sz="1400" dirty="0">
                <a:solidFill>
                  <a:srgbClr val="FF0000"/>
                </a:solidFill>
                <a:latin typeface="Times"/>
                <a:ea typeface="楷体" panose="02010609060101010101" pitchFamily="49" charset="-122"/>
              </a:rPr>
              <a:t>: 42.9%</a:t>
            </a:r>
            <a:endParaRPr lang="en-US" altLang="zh-CN" sz="1400" dirty="0">
              <a:solidFill>
                <a:srgbClr val="FF0000"/>
              </a:solidFill>
              <a:latin typeface="Times"/>
              <a:ea typeface="楷体" panose="02010609060101010101" pitchFamily="49" charset="-122"/>
            </a:endParaRPr>
          </a:p>
          <a:p>
            <a:r>
              <a:rPr lang="zh-CN" altLang="en-US" sz="1400" dirty="0">
                <a:solidFill>
                  <a:srgbClr val="FF0000"/>
                </a:solidFill>
                <a:latin typeface="Times"/>
                <a:ea typeface="楷体" panose="02010609060101010101" pitchFamily="49" charset="-122"/>
              </a:rPr>
              <a:t>剪枝后</a:t>
            </a:r>
            <a:r>
              <a:rPr lang="en-US" altLang="zh-CN" sz="1400" dirty="0">
                <a:solidFill>
                  <a:srgbClr val="FF0000"/>
                </a:solidFill>
                <a:latin typeface="Times"/>
                <a:ea typeface="楷体" panose="02010609060101010101" pitchFamily="49" charset="-122"/>
              </a:rPr>
              <a:t>: 57.1%</a:t>
            </a:r>
            <a:endParaRPr lang="zh-CN" altLang="en-US" sz="1400" dirty="0">
              <a:solidFill>
                <a:srgbClr val="FF0000"/>
              </a:solidFill>
              <a:latin typeface="Times"/>
              <a:ea typeface="楷体" panose="02010609060101010101" pitchFamily="49" charset="-122"/>
            </a:endParaRPr>
          </a:p>
        </p:txBody>
      </p:sp>
      <p:sp>
        <p:nvSpPr>
          <p:cNvPr id="78" name="文本框 56"/>
          <p:cNvSpPr txBox="1"/>
          <p:nvPr/>
        </p:nvSpPr>
        <p:spPr>
          <a:xfrm>
            <a:off x="4179272" y="6109821"/>
            <a:ext cx="1761781" cy="307777"/>
          </a:xfrm>
          <a:prstGeom prst="rect">
            <a:avLst/>
          </a:prstGeom>
          <a:noFill/>
        </p:spPr>
        <p:txBody>
          <a:bodyPr wrap="square" rtlCol="0">
            <a:spAutoFit/>
          </a:bodyPr>
          <a:lstStyle/>
          <a:p>
            <a:r>
              <a:rPr lang="zh-CN" altLang="en-US" sz="1400" dirty="0">
                <a:solidFill>
                  <a:srgbClr val="FF0000"/>
                </a:solidFill>
                <a:latin typeface="Times"/>
                <a:ea typeface="楷体" panose="02010609060101010101" pitchFamily="49" charset="-122"/>
              </a:rPr>
              <a:t>后剪枝决策</a:t>
            </a:r>
            <a:r>
              <a:rPr lang="en-US" altLang="zh-CN" sz="1400" dirty="0">
                <a:solidFill>
                  <a:srgbClr val="FF0000"/>
                </a:solidFill>
                <a:latin typeface="Times"/>
                <a:ea typeface="楷体" panose="02010609060101010101" pitchFamily="49" charset="-122"/>
              </a:rPr>
              <a:t>: </a:t>
            </a:r>
            <a:r>
              <a:rPr lang="zh-CN" altLang="en-US" sz="1400" dirty="0">
                <a:solidFill>
                  <a:srgbClr val="FF0000"/>
                </a:solidFill>
                <a:latin typeface="Times"/>
                <a:ea typeface="楷体" panose="02010609060101010101" pitchFamily="49" charset="-122"/>
              </a:rPr>
              <a:t>剪枝</a:t>
            </a:r>
            <a:endParaRPr lang="zh-CN" altLang="en-US" sz="1400" dirty="0">
              <a:solidFill>
                <a:srgbClr val="FF0000"/>
              </a:solidFill>
              <a:latin typeface="Times"/>
              <a:ea typeface="楷体" panose="02010609060101010101" pitchFamily="49" charset="-122"/>
            </a:endParaRPr>
          </a:p>
        </p:txBody>
      </p:sp>
      <p:grpSp>
        <p:nvGrpSpPr>
          <p:cNvPr id="8" name="组合 7"/>
          <p:cNvGrpSpPr/>
          <p:nvPr/>
        </p:nvGrpSpPr>
        <p:grpSpPr>
          <a:xfrm>
            <a:off x="6333601" y="2957311"/>
            <a:ext cx="5270664" cy="2614391"/>
            <a:chOff x="6333601" y="2957311"/>
            <a:chExt cx="5270664" cy="2614391"/>
          </a:xfrm>
        </p:grpSpPr>
        <p:sp>
          <p:nvSpPr>
            <p:cNvPr id="80" name="椭圆 79"/>
            <p:cNvSpPr/>
            <p:nvPr/>
          </p:nvSpPr>
          <p:spPr>
            <a:xfrm>
              <a:off x="7885933"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sp>
          <p:nvSpPr>
            <p:cNvPr id="81" name="椭圆 80"/>
            <p:cNvSpPr/>
            <p:nvPr/>
          </p:nvSpPr>
          <p:spPr>
            <a:xfrm>
              <a:off x="9439746"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cxnSp>
          <p:nvCxnSpPr>
            <p:cNvPr id="82" name="直接连接符 81"/>
            <p:cNvCxnSpPr/>
            <p:nvPr/>
          </p:nvCxnSpPr>
          <p:spPr>
            <a:xfrm flipH="1">
              <a:off x="8221586" y="4700591"/>
              <a:ext cx="780908" cy="565299"/>
            </a:xfrm>
            <a:prstGeom prst="line">
              <a:avLst/>
            </a:prstGeom>
          </p:spPr>
          <p:style>
            <a:lnRef idx="1">
              <a:schemeClr val="dk1"/>
            </a:lnRef>
            <a:fillRef idx="0">
              <a:schemeClr val="dk1"/>
            </a:fillRef>
            <a:effectRef idx="0">
              <a:schemeClr val="dk1"/>
            </a:effectRef>
            <a:fontRef idx="minor">
              <a:schemeClr val="tx1"/>
            </a:fontRef>
          </p:style>
        </p:cxnSp>
        <p:sp>
          <p:nvSpPr>
            <p:cNvPr id="83" name="文本框 26"/>
            <p:cNvSpPr txBox="1"/>
            <p:nvPr/>
          </p:nvSpPr>
          <p:spPr>
            <a:xfrm>
              <a:off x="8967862"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endParaRPr lang="zh-CN" altLang="en-US" sz="1400" dirty="0">
                <a:latin typeface="楷体" panose="02010609060101010101" pitchFamily="49" charset="-122"/>
                <a:ea typeface="楷体" panose="02010609060101010101" pitchFamily="49" charset="-122"/>
              </a:endParaRPr>
            </a:p>
          </p:txBody>
        </p:sp>
        <p:cxnSp>
          <p:nvCxnSpPr>
            <p:cNvPr id="84" name="直接连接符 83"/>
            <p:cNvCxnSpPr/>
            <p:nvPr/>
          </p:nvCxnSpPr>
          <p:spPr>
            <a:xfrm>
              <a:off x="8999322" y="4700591"/>
              <a:ext cx="777736" cy="565299"/>
            </a:xfrm>
            <a:prstGeom prst="line">
              <a:avLst/>
            </a:prstGeom>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8999322" y="4835589"/>
              <a:ext cx="0" cy="430301"/>
            </a:xfrm>
            <a:prstGeom prst="line">
              <a:avLst/>
            </a:prstGeom>
          </p:spPr>
          <p:style>
            <a:lnRef idx="1">
              <a:schemeClr val="dk1"/>
            </a:lnRef>
            <a:fillRef idx="0">
              <a:schemeClr val="dk1"/>
            </a:fillRef>
            <a:effectRef idx="0">
              <a:schemeClr val="dk1"/>
            </a:effectRef>
            <a:fontRef idx="minor">
              <a:schemeClr val="tx1"/>
            </a:fontRef>
          </p:style>
        </p:cxnSp>
        <p:sp>
          <p:nvSpPr>
            <p:cNvPr id="86" name="文本框 29"/>
            <p:cNvSpPr txBox="1"/>
            <p:nvPr/>
          </p:nvSpPr>
          <p:spPr>
            <a:xfrm>
              <a:off x="9543138"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endParaRPr lang="zh-CN" altLang="en-US" sz="1400" dirty="0">
                <a:latin typeface="楷体" panose="02010609060101010101" pitchFamily="49" charset="-122"/>
                <a:ea typeface="楷体" panose="02010609060101010101" pitchFamily="49" charset="-122"/>
              </a:endParaRPr>
            </a:p>
          </p:txBody>
        </p:sp>
        <p:sp>
          <p:nvSpPr>
            <p:cNvPr id="87" name="文本框 30"/>
            <p:cNvSpPr txBox="1"/>
            <p:nvPr/>
          </p:nvSpPr>
          <p:spPr>
            <a:xfrm>
              <a:off x="8080670"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endParaRPr lang="zh-CN" altLang="en-US" sz="1400" dirty="0">
                <a:latin typeface="楷体" panose="02010609060101010101" pitchFamily="49" charset="-122"/>
                <a:ea typeface="楷体" panose="02010609060101010101" pitchFamily="49" charset="-122"/>
              </a:endParaRPr>
            </a:p>
          </p:txBody>
        </p:sp>
        <p:sp>
          <p:nvSpPr>
            <p:cNvPr id="88" name="圆角矩形 20"/>
            <p:cNvSpPr/>
            <p:nvPr/>
          </p:nvSpPr>
          <p:spPr>
            <a:xfrm>
              <a:off x="8663668" y="4525465"/>
              <a:ext cx="671307"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色泽</a:t>
              </a:r>
              <a:endParaRPr lang="zh-CN" altLang="en-US" dirty="0">
                <a:latin typeface="Times" panose="02020603060405020304" pitchFamily="18" charset="0"/>
              </a:endParaRPr>
            </a:p>
          </p:txBody>
        </p:sp>
        <p:sp>
          <p:nvSpPr>
            <p:cNvPr id="89" name="椭圆 88"/>
            <p:cNvSpPr/>
            <p:nvPr/>
          </p:nvSpPr>
          <p:spPr>
            <a:xfrm>
              <a:off x="9439746" y="4525627"/>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坏瓜</a:t>
              </a:r>
              <a:endParaRPr lang="zh-CN" altLang="en-US" sz="1100" dirty="0"/>
            </a:p>
          </p:txBody>
        </p:sp>
        <p:sp>
          <p:nvSpPr>
            <p:cNvPr id="90" name="椭圆 89"/>
            <p:cNvSpPr/>
            <p:nvPr/>
          </p:nvSpPr>
          <p:spPr>
            <a:xfrm>
              <a:off x="10212652" y="4525465"/>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cxnSp>
          <p:nvCxnSpPr>
            <p:cNvPr id="91" name="直接连接符 90"/>
            <p:cNvCxnSpPr/>
            <p:nvPr/>
          </p:nvCxnSpPr>
          <p:spPr>
            <a:xfrm flipH="1">
              <a:off x="8992178" y="3955872"/>
              <a:ext cx="780908" cy="565299"/>
            </a:xfrm>
            <a:prstGeom prst="line">
              <a:avLst/>
            </a:prstGeom>
          </p:spPr>
          <p:style>
            <a:lnRef idx="1">
              <a:schemeClr val="dk1"/>
            </a:lnRef>
            <a:fillRef idx="0">
              <a:schemeClr val="dk1"/>
            </a:fillRef>
            <a:effectRef idx="0">
              <a:schemeClr val="dk1"/>
            </a:effectRef>
            <a:fontRef idx="minor">
              <a:schemeClr val="tx1"/>
            </a:fontRef>
          </p:style>
        </p:cxnSp>
        <p:sp>
          <p:nvSpPr>
            <p:cNvPr id="92" name="文本框 35"/>
            <p:cNvSpPr txBox="1"/>
            <p:nvPr/>
          </p:nvSpPr>
          <p:spPr>
            <a:xfrm>
              <a:off x="9738453"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endParaRPr lang="zh-CN" altLang="en-US" sz="1400" dirty="0">
                <a:latin typeface="楷体" panose="02010609060101010101" pitchFamily="49" charset="-122"/>
                <a:ea typeface="楷体" panose="02010609060101010101" pitchFamily="49" charset="-122"/>
              </a:endParaRPr>
            </a:p>
          </p:txBody>
        </p:sp>
        <p:cxnSp>
          <p:nvCxnSpPr>
            <p:cNvPr id="93" name="直接连接符 92"/>
            <p:cNvCxnSpPr/>
            <p:nvPr/>
          </p:nvCxnSpPr>
          <p:spPr>
            <a:xfrm>
              <a:off x="9769913" y="3955872"/>
              <a:ext cx="777736" cy="565299"/>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9769913" y="4090870"/>
              <a:ext cx="0" cy="430301"/>
            </a:xfrm>
            <a:prstGeom prst="line">
              <a:avLst/>
            </a:prstGeom>
          </p:spPr>
          <p:style>
            <a:lnRef idx="1">
              <a:schemeClr val="dk1"/>
            </a:lnRef>
            <a:fillRef idx="0">
              <a:schemeClr val="dk1"/>
            </a:fillRef>
            <a:effectRef idx="0">
              <a:schemeClr val="dk1"/>
            </a:effectRef>
            <a:fontRef idx="minor">
              <a:schemeClr val="tx1"/>
            </a:fontRef>
          </p:style>
        </p:cxnSp>
        <p:sp>
          <p:nvSpPr>
            <p:cNvPr id="95" name="文本框 38"/>
            <p:cNvSpPr txBox="1"/>
            <p:nvPr/>
          </p:nvSpPr>
          <p:spPr>
            <a:xfrm>
              <a:off x="10313729"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endParaRPr lang="zh-CN" altLang="en-US" sz="1400" dirty="0">
                <a:latin typeface="楷体" panose="02010609060101010101" pitchFamily="49" charset="-122"/>
                <a:ea typeface="楷体" panose="02010609060101010101" pitchFamily="49" charset="-122"/>
              </a:endParaRPr>
            </a:p>
          </p:txBody>
        </p:sp>
        <p:sp>
          <p:nvSpPr>
            <p:cNvPr id="96" name="文本框 39"/>
            <p:cNvSpPr txBox="1"/>
            <p:nvPr/>
          </p:nvSpPr>
          <p:spPr>
            <a:xfrm>
              <a:off x="8851261"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endParaRPr lang="zh-CN" altLang="en-US" sz="1400" dirty="0">
                <a:latin typeface="楷体" panose="02010609060101010101" pitchFamily="49" charset="-122"/>
                <a:ea typeface="楷体" panose="02010609060101010101" pitchFamily="49" charset="-122"/>
              </a:endParaRPr>
            </a:p>
          </p:txBody>
        </p:sp>
        <p:sp>
          <p:nvSpPr>
            <p:cNvPr id="97" name="圆角矩形 29"/>
            <p:cNvSpPr/>
            <p:nvPr/>
          </p:nvSpPr>
          <p:spPr>
            <a:xfrm>
              <a:off x="9446860" y="3785433"/>
              <a:ext cx="671307"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根蒂</a:t>
              </a:r>
              <a:endParaRPr lang="zh-CN" altLang="en-US" dirty="0">
                <a:latin typeface="Times" panose="02020603060405020304" pitchFamily="18" charset="0"/>
              </a:endParaRPr>
            </a:p>
          </p:txBody>
        </p:sp>
        <p:sp>
          <p:nvSpPr>
            <p:cNvPr id="98" name="椭圆 97"/>
            <p:cNvSpPr/>
            <p:nvPr/>
          </p:nvSpPr>
          <p:spPr>
            <a:xfrm>
              <a:off x="7097303" y="4533986"/>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sp>
          <p:nvSpPr>
            <p:cNvPr id="99" name="椭圆 98"/>
            <p:cNvSpPr/>
            <p:nvPr/>
          </p:nvSpPr>
          <p:spPr>
            <a:xfrm>
              <a:off x="7861004" y="4533986"/>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坏瓜</a:t>
              </a:r>
              <a:endParaRPr lang="zh-CN" altLang="en-US" sz="1100" dirty="0"/>
            </a:p>
          </p:txBody>
        </p:sp>
        <p:sp>
          <p:nvSpPr>
            <p:cNvPr id="100" name="椭圆 99"/>
            <p:cNvSpPr/>
            <p:nvPr/>
          </p:nvSpPr>
          <p:spPr>
            <a:xfrm>
              <a:off x="6333601" y="4533986"/>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cxnSp>
          <p:nvCxnSpPr>
            <p:cNvPr id="101" name="直接连接符 100"/>
            <p:cNvCxnSpPr/>
            <p:nvPr/>
          </p:nvCxnSpPr>
          <p:spPr>
            <a:xfrm flipH="1">
              <a:off x="6669325" y="3957536"/>
              <a:ext cx="780908" cy="565299"/>
            </a:xfrm>
            <a:prstGeom prst="line">
              <a:avLst/>
            </a:prstGeom>
          </p:spPr>
          <p:style>
            <a:lnRef idx="1">
              <a:schemeClr val="dk1"/>
            </a:lnRef>
            <a:fillRef idx="0">
              <a:schemeClr val="dk1"/>
            </a:fillRef>
            <a:effectRef idx="0">
              <a:schemeClr val="dk1"/>
            </a:effectRef>
            <a:fontRef idx="minor">
              <a:schemeClr val="tx1"/>
            </a:fontRef>
          </p:style>
        </p:cxnSp>
        <p:sp>
          <p:nvSpPr>
            <p:cNvPr id="102" name="文本框 45"/>
            <p:cNvSpPr txBox="1"/>
            <p:nvPr/>
          </p:nvSpPr>
          <p:spPr>
            <a:xfrm>
              <a:off x="7415601" y="4176955"/>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endParaRPr lang="zh-CN" altLang="en-US" sz="1400" dirty="0">
                <a:latin typeface="楷体" panose="02010609060101010101" pitchFamily="49" charset="-122"/>
                <a:ea typeface="楷体" panose="02010609060101010101" pitchFamily="49" charset="-122"/>
              </a:endParaRPr>
            </a:p>
          </p:txBody>
        </p:sp>
        <p:cxnSp>
          <p:nvCxnSpPr>
            <p:cNvPr id="103" name="直接连接符 102"/>
            <p:cNvCxnSpPr/>
            <p:nvPr/>
          </p:nvCxnSpPr>
          <p:spPr>
            <a:xfrm>
              <a:off x="7447061" y="3957536"/>
              <a:ext cx="777736" cy="565299"/>
            </a:xfrm>
            <a:prstGeom prst="line">
              <a:avLst/>
            </a:prstGeom>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a:xfrm>
              <a:off x="7447061" y="4092534"/>
              <a:ext cx="0" cy="430301"/>
            </a:xfrm>
            <a:prstGeom prst="line">
              <a:avLst/>
            </a:prstGeom>
          </p:spPr>
          <p:style>
            <a:lnRef idx="1">
              <a:schemeClr val="dk1"/>
            </a:lnRef>
            <a:fillRef idx="0">
              <a:schemeClr val="dk1"/>
            </a:fillRef>
            <a:effectRef idx="0">
              <a:schemeClr val="dk1"/>
            </a:effectRef>
            <a:fontRef idx="minor">
              <a:schemeClr val="tx1"/>
            </a:fontRef>
          </p:style>
        </p:cxnSp>
        <p:sp>
          <p:nvSpPr>
            <p:cNvPr id="105" name="文本框 48"/>
            <p:cNvSpPr txBox="1"/>
            <p:nvPr/>
          </p:nvSpPr>
          <p:spPr>
            <a:xfrm>
              <a:off x="7990876" y="4176955"/>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endParaRPr lang="zh-CN" altLang="en-US" sz="1400" dirty="0">
                <a:latin typeface="楷体" panose="02010609060101010101" pitchFamily="49" charset="-122"/>
                <a:ea typeface="楷体" panose="02010609060101010101" pitchFamily="49" charset="-122"/>
              </a:endParaRPr>
            </a:p>
          </p:txBody>
        </p:sp>
        <p:sp>
          <p:nvSpPr>
            <p:cNvPr id="106" name="文本框 49"/>
            <p:cNvSpPr txBox="1"/>
            <p:nvPr/>
          </p:nvSpPr>
          <p:spPr>
            <a:xfrm>
              <a:off x="6528408" y="4176955"/>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endParaRPr lang="zh-CN" altLang="en-US" sz="1400" dirty="0">
                <a:latin typeface="楷体" panose="02010609060101010101" pitchFamily="49" charset="-122"/>
                <a:ea typeface="楷体" panose="02010609060101010101" pitchFamily="49" charset="-122"/>
              </a:endParaRPr>
            </a:p>
          </p:txBody>
        </p:sp>
        <p:sp>
          <p:nvSpPr>
            <p:cNvPr id="107" name="圆角矩形 39"/>
            <p:cNvSpPr/>
            <p:nvPr/>
          </p:nvSpPr>
          <p:spPr>
            <a:xfrm>
              <a:off x="7101091" y="3784989"/>
              <a:ext cx="671307"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色泽</a:t>
              </a:r>
              <a:endParaRPr lang="zh-CN" altLang="en-US" dirty="0">
                <a:latin typeface="Times" panose="02020603060405020304" pitchFamily="18" charset="0"/>
              </a:endParaRPr>
            </a:p>
          </p:txBody>
        </p:sp>
        <p:sp>
          <p:nvSpPr>
            <p:cNvPr id="108" name="椭圆 107"/>
            <p:cNvSpPr/>
            <p:nvPr/>
          </p:nvSpPr>
          <p:spPr>
            <a:xfrm>
              <a:off x="10932958" y="3784725"/>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坏瓜</a:t>
              </a:r>
              <a:endParaRPr lang="zh-CN" altLang="en-US" sz="1100" dirty="0"/>
            </a:p>
          </p:txBody>
        </p:sp>
        <p:cxnSp>
          <p:nvCxnSpPr>
            <p:cNvPr id="109" name="直接连接符 108"/>
            <p:cNvCxnSpPr>
              <a:stCxn id="112" idx="2"/>
              <a:endCxn id="97" idx="0"/>
            </p:cNvCxnSpPr>
            <p:nvPr/>
          </p:nvCxnSpPr>
          <p:spPr>
            <a:xfrm>
              <a:off x="9022166" y="3357982"/>
              <a:ext cx="760348" cy="42745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p:cNvCxnSpPr>
              <a:endCxn id="108" idx="0"/>
            </p:cNvCxnSpPr>
            <p:nvPr/>
          </p:nvCxnSpPr>
          <p:spPr>
            <a:xfrm>
              <a:off x="9236570" y="3362277"/>
              <a:ext cx="2032042" cy="422448"/>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endCxn id="107" idx="0"/>
            </p:cNvCxnSpPr>
            <p:nvPr/>
          </p:nvCxnSpPr>
          <p:spPr>
            <a:xfrm flipH="1">
              <a:off x="7436744" y="3353526"/>
              <a:ext cx="1414517" cy="431463"/>
            </a:xfrm>
            <a:prstGeom prst="line">
              <a:avLst/>
            </a:prstGeom>
          </p:spPr>
          <p:style>
            <a:lnRef idx="1">
              <a:schemeClr val="dk1"/>
            </a:lnRef>
            <a:fillRef idx="0">
              <a:schemeClr val="dk1"/>
            </a:fillRef>
            <a:effectRef idx="0">
              <a:schemeClr val="dk1"/>
            </a:effectRef>
            <a:fontRef idx="minor">
              <a:schemeClr val="tx1"/>
            </a:fontRef>
          </p:style>
        </p:cxnSp>
        <p:sp>
          <p:nvSpPr>
            <p:cNvPr id="112" name="圆角矩形 44"/>
            <p:cNvSpPr/>
            <p:nvPr/>
          </p:nvSpPr>
          <p:spPr>
            <a:xfrm>
              <a:off x="8574628" y="3052102"/>
              <a:ext cx="895076"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脐部</a:t>
              </a:r>
              <a:endParaRPr lang="zh-CN" altLang="en-US" dirty="0">
                <a:latin typeface="Times" panose="02020603060405020304" pitchFamily="18" charset="0"/>
              </a:endParaRPr>
            </a:p>
          </p:txBody>
        </p:sp>
        <p:sp>
          <p:nvSpPr>
            <p:cNvPr id="113" name="文本框 63"/>
            <p:cNvSpPr txBox="1"/>
            <p:nvPr/>
          </p:nvSpPr>
          <p:spPr>
            <a:xfrm>
              <a:off x="10572431"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endParaRPr lang="zh-CN" altLang="en-US" sz="1400" dirty="0">
                <a:latin typeface="楷体" panose="02010609060101010101" pitchFamily="49" charset="-122"/>
                <a:ea typeface="楷体" panose="02010609060101010101" pitchFamily="49" charset="-122"/>
              </a:endParaRPr>
            </a:p>
          </p:txBody>
        </p:sp>
        <p:sp>
          <p:nvSpPr>
            <p:cNvPr id="114" name="文本框 64"/>
            <p:cNvSpPr txBox="1"/>
            <p:nvPr/>
          </p:nvSpPr>
          <p:spPr>
            <a:xfrm>
              <a:off x="8934267"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endParaRPr lang="zh-CN" altLang="en-US" sz="1400" dirty="0">
                <a:latin typeface="楷体" panose="02010609060101010101" pitchFamily="49" charset="-122"/>
                <a:ea typeface="楷体" panose="02010609060101010101" pitchFamily="49" charset="-122"/>
              </a:endParaRPr>
            </a:p>
          </p:txBody>
        </p:sp>
        <p:sp>
          <p:nvSpPr>
            <p:cNvPr id="115" name="文本框 65"/>
            <p:cNvSpPr txBox="1"/>
            <p:nvPr/>
          </p:nvSpPr>
          <p:spPr>
            <a:xfrm>
              <a:off x="7540897"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endParaRPr lang="zh-CN" altLang="en-US" sz="1400" dirty="0">
                <a:latin typeface="楷体" panose="02010609060101010101" pitchFamily="49" charset="-122"/>
                <a:ea typeface="楷体" panose="02010609060101010101" pitchFamily="49" charset="-122"/>
              </a:endParaRPr>
            </a:p>
          </p:txBody>
        </p:sp>
        <p:sp>
          <p:nvSpPr>
            <p:cNvPr id="116" name="椭圆 115"/>
            <p:cNvSpPr/>
            <p:nvPr/>
          </p:nvSpPr>
          <p:spPr>
            <a:xfrm>
              <a:off x="8464505" y="2957311"/>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1</a:t>
              </a:r>
              <a:endParaRPr lang="zh-CN" altLang="en-US" sz="1400" dirty="0">
                <a:solidFill>
                  <a:schemeClr val="tx1"/>
                </a:solidFill>
                <a:latin typeface="Times"/>
              </a:endParaRPr>
            </a:p>
          </p:txBody>
        </p:sp>
        <p:sp>
          <p:nvSpPr>
            <p:cNvPr id="117" name="椭圆 116"/>
            <p:cNvSpPr/>
            <p:nvPr/>
          </p:nvSpPr>
          <p:spPr>
            <a:xfrm>
              <a:off x="7002896" y="3679546"/>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2</a:t>
              </a:r>
              <a:endParaRPr lang="zh-CN" altLang="en-US" sz="1400" dirty="0">
                <a:solidFill>
                  <a:schemeClr val="tx1"/>
                </a:solidFill>
                <a:latin typeface="Times"/>
              </a:endParaRPr>
            </a:p>
          </p:txBody>
        </p:sp>
        <p:sp>
          <p:nvSpPr>
            <p:cNvPr id="118" name="椭圆 117"/>
            <p:cNvSpPr/>
            <p:nvPr/>
          </p:nvSpPr>
          <p:spPr>
            <a:xfrm>
              <a:off x="9337062" y="3687727"/>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3</a:t>
              </a:r>
              <a:endParaRPr lang="zh-CN" altLang="en-US" sz="1400" dirty="0">
                <a:solidFill>
                  <a:schemeClr val="tx1"/>
                </a:solidFill>
                <a:latin typeface="Times"/>
              </a:endParaRPr>
            </a:p>
          </p:txBody>
        </p:sp>
        <p:sp>
          <p:nvSpPr>
            <p:cNvPr id="119" name="椭圆 118"/>
            <p:cNvSpPr/>
            <p:nvPr/>
          </p:nvSpPr>
          <p:spPr>
            <a:xfrm>
              <a:off x="10825563" y="3727535"/>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4</a:t>
              </a:r>
              <a:endParaRPr lang="zh-CN" altLang="en-US" sz="1400" dirty="0">
                <a:solidFill>
                  <a:schemeClr val="tx1"/>
                </a:solidFill>
                <a:latin typeface="Times"/>
              </a:endParaRPr>
            </a:p>
          </p:txBody>
        </p:sp>
        <p:sp>
          <p:nvSpPr>
            <p:cNvPr id="120" name="椭圆 119"/>
            <p:cNvSpPr/>
            <p:nvPr/>
          </p:nvSpPr>
          <p:spPr>
            <a:xfrm>
              <a:off x="8562686" y="4394711"/>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5</a:t>
              </a:r>
              <a:endParaRPr lang="zh-CN" altLang="en-US" sz="1400" dirty="0">
                <a:solidFill>
                  <a:schemeClr val="tx1"/>
                </a:solidFill>
                <a:latin typeface="Times"/>
              </a:endParaRPr>
            </a:p>
          </p:txBody>
        </p:sp>
        <p:sp>
          <p:nvSpPr>
            <p:cNvPr id="121" name="椭圆 120"/>
            <p:cNvSpPr/>
            <p:nvPr/>
          </p:nvSpPr>
          <p:spPr>
            <a:xfrm>
              <a:off x="8654200"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grpSp>
      <p:sp>
        <p:nvSpPr>
          <p:cNvPr id="9" name="箭头: 右 8"/>
          <p:cNvSpPr/>
          <p:nvPr/>
        </p:nvSpPr>
        <p:spPr>
          <a:xfrm>
            <a:off x="5449824" y="4090605"/>
            <a:ext cx="626100" cy="313078"/>
          </a:xfrm>
          <a:prstGeom prst="rightArrow">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77881" y="1405809"/>
            <a:ext cx="10816128" cy="753220"/>
          </a:xfrm>
          <a:prstGeom prst="rect">
            <a:avLst/>
          </a:prstGeom>
        </p:spPr>
        <p:txBody>
          <a:bodyPr wrap="square">
            <a:spAutoFit/>
          </a:bodyPr>
          <a:lstStyle/>
          <a:p>
            <a:pPr marL="285750" indent="-285750" algn="just">
              <a:lnSpc>
                <a:spcPct val="125000"/>
              </a:lnSpc>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然后考虑结点⑤，若将其替换为叶结点，根据落在其上的训练样本</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{6,7,15}</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将其标记为“好瓜”，得到验证集精度仍为</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57.1%</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，可以不进行剪枝</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582797"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646878"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决策树的基本流程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294784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决策树的剪枝</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后</a:t>
            </a:r>
            <a:r>
              <a:rPr lang="zh-CN" altLang="en-US" sz="2000" b="1" dirty="0">
                <a:solidFill>
                  <a:prstClr val="black"/>
                </a:solidFill>
                <a:latin typeface="微软雅黑" panose="020B0503020204020204" pitchFamily="34" charset="-122"/>
                <a:ea typeface="微软雅黑" panose="020B0503020204020204" pitchFamily="34" charset="-122"/>
              </a:rPr>
              <a:t>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3225704" y="2660855"/>
            <a:ext cx="5394682" cy="2675907"/>
            <a:chOff x="1926459" y="2007290"/>
            <a:chExt cx="8479450" cy="3692348"/>
          </a:xfrm>
        </p:grpSpPr>
        <p:sp>
          <p:nvSpPr>
            <p:cNvPr id="29" name="椭圆 28"/>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30" name="椭圆 29"/>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31" name="直接连接符 30"/>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2" name="文本框 26"/>
            <p:cNvSpPr txBox="1"/>
            <p:nvPr/>
          </p:nvSpPr>
          <p:spPr>
            <a:xfrm>
              <a:off x="6164461"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33" name="直接连接符 32"/>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a:endCxn id="122" idx="0"/>
            </p:cNvCxnSpPr>
            <p:nvPr/>
          </p:nvCxnSpPr>
          <p:spPr>
            <a:xfrm flipH="1">
              <a:off x="6215072" y="4660014"/>
              <a:ext cx="2" cy="607623"/>
            </a:xfrm>
            <a:prstGeom prst="line">
              <a:avLst/>
            </a:prstGeom>
          </p:spPr>
          <p:style>
            <a:lnRef idx="1">
              <a:schemeClr val="dk1"/>
            </a:lnRef>
            <a:fillRef idx="0">
              <a:schemeClr val="dk1"/>
            </a:fillRef>
            <a:effectRef idx="0">
              <a:schemeClr val="dk1"/>
            </a:effectRef>
            <a:fontRef idx="minor">
              <a:schemeClr val="tx1"/>
            </a:fontRef>
          </p:style>
        </p:cxnSp>
        <p:sp>
          <p:nvSpPr>
            <p:cNvPr id="35" name="文本框 29"/>
            <p:cNvSpPr txBox="1"/>
            <p:nvPr/>
          </p:nvSpPr>
          <p:spPr>
            <a:xfrm>
              <a:off x="7089966"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36" name="文本框 30"/>
            <p:cNvSpPr txBox="1"/>
            <p:nvPr/>
          </p:nvSpPr>
          <p:spPr>
            <a:xfrm>
              <a:off x="4737145"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37"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accent6">
                      <a:lumMod val="75000"/>
                    </a:schemeClr>
                  </a:solidFill>
                  <a:latin typeface="Times" panose="02020603060405020304" pitchFamily="18" charset="0"/>
                </a:rPr>
                <a:t>色泽</a:t>
              </a:r>
              <a:endParaRPr lang="zh-CN" altLang="en-US" sz="1600" dirty="0">
                <a:solidFill>
                  <a:schemeClr val="accent6">
                    <a:lumMod val="75000"/>
                  </a:schemeClr>
                </a:solidFill>
                <a:latin typeface="Times" panose="02020603060405020304" pitchFamily="18" charset="0"/>
              </a:endParaRPr>
            </a:p>
          </p:txBody>
        </p:sp>
        <p:sp>
          <p:nvSpPr>
            <p:cNvPr id="38" name="椭圆 37"/>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39" name="椭圆 38"/>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40" name="直接连接符 39"/>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41" name="文本框 35"/>
            <p:cNvSpPr txBox="1"/>
            <p:nvPr/>
          </p:nvSpPr>
          <p:spPr>
            <a:xfrm>
              <a:off x="7404189"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蜷缩</a:t>
              </a:r>
              <a:endParaRPr lang="zh-CN" altLang="en-US" sz="1200" dirty="0">
                <a:latin typeface="楷体" panose="02010609060101010101" pitchFamily="49" charset="-122"/>
                <a:ea typeface="楷体" panose="02010609060101010101" pitchFamily="49" charset="-122"/>
              </a:endParaRPr>
            </a:p>
          </p:txBody>
        </p:sp>
        <p:cxnSp>
          <p:nvCxnSpPr>
            <p:cNvPr id="42" name="直接连接符 41"/>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44" name="文本框 38"/>
            <p:cNvSpPr txBox="1"/>
            <p:nvPr/>
          </p:nvSpPr>
          <p:spPr>
            <a:xfrm>
              <a:off x="8329693"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硬挺</a:t>
              </a:r>
              <a:endParaRPr lang="zh-CN" altLang="en-US" sz="1200" dirty="0">
                <a:latin typeface="楷体" panose="02010609060101010101" pitchFamily="49" charset="-122"/>
                <a:ea typeface="楷体" panose="02010609060101010101" pitchFamily="49" charset="-122"/>
              </a:endParaRPr>
            </a:p>
          </p:txBody>
        </p:sp>
        <p:sp>
          <p:nvSpPr>
            <p:cNvPr id="45" name="文本框 39"/>
            <p:cNvSpPr txBox="1"/>
            <p:nvPr/>
          </p:nvSpPr>
          <p:spPr>
            <a:xfrm>
              <a:off x="5976874"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稍蜷</a:t>
              </a:r>
              <a:endParaRPr lang="zh-CN" altLang="en-US" sz="1200" dirty="0">
                <a:latin typeface="楷体" panose="02010609060101010101" pitchFamily="49" charset="-122"/>
                <a:ea typeface="楷体" panose="02010609060101010101" pitchFamily="49" charset="-122"/>
              </a:endParaRPr>
            </a:p>
          </p:txBody>
        </p:sp>
        <p:sp>
          <p:nvSpPr>
            <p:cNvPr id="46"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根蒂</a:t>
              </a:r>
              <a:endParaRPr lang="zh-CN" altLang="en-US" sz="1600" dirty="0">
                <a:latin typeface="Times" panose="02020603060405020304" pitchFamily="18" charset="0"/>
              </a:endParaRPr>
            </a:p>
          </p:txBody>
        </p:sp>
        <p:sp>
          <p:nvSpPr>
            <p:cNvPr id="47" name="椭圆 46"/>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48" name="椭圆 47"/>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49" name="椭圆 48"/>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50" name="直接连接符 49"/>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51" name="文本框 45"/>
            <p:cNvSpPr txBox="1"/>
            <p:nvPr/>
          </p:nvSpPr>
          <p:spPr>
            <a:xfrm>
              <a:off x="3667180"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52" name="直接连接符 51"/>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54" name="文本框 48"/>
            <p:cNvSpPr txBox="1"/>
            <p:nvPr/>
          </p:nvSpPr>
          <p:spPr>
            <a:xfrm>
              <a:off x="4592686"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55" name="文本框 49"/>
            <p:cNvSpPr txBox="1"/>
            <p:nvPr/>
          </p:nvSpPr>
          <p:spPr>
            <a:xfrm>
              <a:off x="2239865"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56"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色泽</a:t>
              </a:r>
              <a:endParaRPr lang="zh-CN" altLang="en-US" sz="1600" dirty="0">
                <a:latin typeface="Times" panose="02020603060405020304" pitchFamily="18" charset="0"/>
              </a:endParaRPr>
            </a:p>
          </p:txBody>
        </p:sp>
        <p:sp>
          <p:nvSpPr>
            <p:cNvPr id="57" name="椭圆 56"/>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cxnSp>
          <p:nvCxnSpPr>
            <p:cNvPr id="58" name="直接连接符 57"/>
            <p:cNvCxnSpPr>
              <a:stCxn id="61" idx="2"/>
              <a:endCxn id="46"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endCxn id="57"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a:endCxn id="56"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61"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脐部</a:t>
              </a:r>
              <a:endParaRPr lang="zh-CN" altLang="en-US" sz="1600" dirty="0">
                <a:latin typeface="Times" panose="02020603060405020304" pitchFamily="18" charset="0"/>
              </a:endParaRPr>
            </a:p>
          </p:txBody>
        </p:sp>
        <p:sp>
          <p:nvSpPr>
            <p:cNvPr id="62" name="文本框 63"/>
            <p:cNvSpPr txBox="1"/>
            <p:nvPr/>
          </p:nvSpPr>
          <p:spPr>
            <a:xfrm>
              <a:off x="8745895"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平坦</a:t>
              </a:r>
              <a:endParaRPr lang="zh-CN" altLang="en-US" sz="1200" dirty="0">
                <a:latin typeface="楷体" panose="02010609060101010101" pitchFamily="49" charset="-122"/>
                <a:ea typeface="楷体" panose="02010609060101010101" pitchFamily="49" charset="-122"/>
              </a:endParaRPr>
            </a:p>
          </p:txBody>
        </p:sp>
        <p:sp>
          <p:nvSpPr>
            <p:cNvPr id="63" name="文本框 64"/>
            <p:cNvSpPr txBox="1"/>
            <p:nvPr/>
          </p:nvSpPr>
          <p:spPr>
            <a:xfrm>
              <a:off x="6110414"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稍凹</a:t>
              </a:r>
              <a:endParaRPr lang="zh-CN" altLang="en-US" sz="1200" dirty="0">
                <a:latin typeface="楷体" panose="02010609060101010101" pitchFamily="49" charset="-122"/>
                <a:ea typeface="楷体" panose="02010609060101010101" pitchFamily="49" charset="-122"/>
              </a:endParaRPr>
            </a:p>
          </p:txBody>
        </p:sp>
        <p:sp>
          <p:nvSpPr>
            <p:cNvPr id="64" name="文本框 65"/>
            <p:cNvSpPr txBox="1"/>
            <p:nvPr/>
          </p:nvSpPr>
          <p:spPr>
            <a:xfrm>
              <a:off x="3868757"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凹陷</a:t>
              </a:r>
              <a:endParaRPr lang="zh-CN" altLang="en-US" sz="1200" dirty="0">
                <a:latin typeface="楷体" panose="02010609060101010101" pitchFamily="49" charset="-122"/>
                <a:ea typeface="楷体" panose="02010609060101010101" pitchFamily="49" charset="-122"/>
              </a:endParaRPr>
            </a:p>
          </p:txBody>
        </p:sp>
        <p:sp>
          <p:nvSpPr>
            <p:cNvPr id="65" name="椭圆 64"/>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1</a:t>
              </a:r>
              <a:endParaRPr lang="zh-CN" altLang="en-US" sz="1200" dirty="0">
                <a:solidFill>
                  <a:schemeClr val="tx1"/>
                </a:solidFill>
                <a:latin typeface="Times"/>
              </a:endParaRPr>
            </a:p>
          </p:txBody>
        </p:sp>
        <p:sp>
          <p:nvSpPr>
            <p:cNvPr id="66" name="椭圆 65"/>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2</a:t>
              </a:r>
              <a:endParaRPr lang="zh-CN" altLang="en-US" sz="1200" dirty="0">
                <a:solidFill>
                  <a:schemeClr val="tx1"/>
                </a:solidFill>
                <a:latin typeface="Times"/>
              </a:endParaRPr>
            </a:p>
          </p:txBody>
        </p:sp>
        <p:sp>
          <p:nvSpPr>
            <p:cNvPr id="67" name="椭圆 66"/>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3</a:t>
              </a:r>
              <a:endParaRPr lang="zh-CN" altLang="en-US" sz="1200" dirty="0">
                <a:solidFill>
                  <a:schemeClr val="tx1"/>
                </a:solidFill>
                <a:latin typeface="Times"/>
              </a:endParaRPr>
            </a:p>
          </p:txBody>
        </p:sp>
        <p:sp>
          <p:nvSpPr>
            <p:cNvPr id="68" name="椭圆 67"/>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4</a:t>
              </a:r>
              <a:endParaRPr lang="zh-CN" altLang="en-US" sz="1200" dirty="0">
                <a:solidFill>
                  <a:schemeClr val="tx1"/>
                </a:solidFill>
                <a:latin typeface="Times"/>
              </a:endParaRPr>
            </a:p>
          </p:txBody>
        </p:sp>
        <p:sp>
          <p:nvSpPr>
            <p:cNvPr id="69" name="椭圆 68"/>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5</a:t>
              </a:r>
              <a:endParaRPr lang="zh-CN" altLang="en-US" sz="1200" dirty="0">
                <a:solidFill>
                  <a:schemeClr val="tx1"/>
                </a:solidFill>
                <a:latin typeface="Times"/>
              </a:endParaRPr>
            </a:p>
          </p:txBody>
        </p:sp>
        <p:sp>
          <p:nvSpPr>
            <p:cNvPr id="122" name="椭圆 121"/>
            <p:cNvSpPr/>
            <p:nvPr/>
          </p:nvSpPr>
          <p:spPr>
            <a:xfrm>
              <a:off x="567507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grpSp>
      <p:cxnSp>
        <p:nvCxnSpPr>
          <p:cNvPr id="123" name="直接箭头连接符 122"/>
          <p:cNvCxnSpPr/>
          <p:nvPr/>
        </p:nvCxnSpPr>
        <p:spPr>
          <a:xfrm flipH="1" flipV="1">
            <a:off x="6104223" y="4515299"/>
            <a:ext cx="1521328" cy="464491"/>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24" name="文本框 54"/>
          <p:cNvSpPr txBox="1"/>
          <p:nvPr/>
        </p:nvSpPr>
        <p:spPr>
          <a:xfrm>
            <a:off x="8057767" y="4383465"/>
            <a:ext cx="133882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125" name="文本框 55"/>
          <p:cNvSpPr txBox="1"/>
          <p:nvPr/>
        </p:nvSpPr>
        <p:spPr>
          <a:xfrm>
            <a:off x="8057767" y="4718543"/>
            <a:ext cx="1800493" cy="646331"/>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剪枝前</a:t>
            </a:r>
            <a:r>
              <a:rPr lang="en-US" altLang="zh-CN" dirty="0">
                <a:solidFill>
                  <a:srgbClr val="FF0000"/>
                </a:solidFill>
                <a:latin typeface="Times"/>
                <a:ea typeface="楷体" panose="02010609060101010101" pitchFamily="49" charset="-122"/>
              </a:rPr>
              <a:t>: 57.1 %</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剪枝后</a:t>
            </a:r>
            <a:r>
              <a:rPr lang="en-US" altLang="zh-CN" dirty="0">
                <a:solidFill>
                  <a:srgbClr val="FF0000"/>
                </a:solidFill>
                <a:latin typeface="Times"/>
                <a:ea typeface="楷体" panose="02010609060101010101" pitchFamily="49" charset="-122"/>
              </a:rPr>
              <a:t>: 57.1%</a:t>
            </a:r>
            <a:endParaRPr lang="zh-CN" altLang="en-US" dirty="0">
              <a:solidFill>
                <a:srgbClr val="FF0000"/>
              </a:solidFill>
              <a:latin typeface="Times"/>
              <a:ea typeface="楷体" panose="02010609060101010101" pitchFamily="49" charset="-122"/>
            </a:endParaRPr>
          </a:p>
        </p:txBody>
      </p:sp>
      <p:sp>
        <p:nvSpPr>
          <p:cNvPr id="126" name="文本框 56"/>
          <p:cNvSpPr txBox="1"/>
          <p:nvPr/>
        </p:nvSpPr>
        <p:spPr>
          <a:xfrm>
            <a:off x="7611818" y="5290662"/>
            <a:ext cx="2262158" cy="369332"/>
          </a:xfrm>
          <a:prstGeom prst="rect">
            <a:avLst/>
          </a:prstGeom>
          <a:noFill/>
        </p:spPr>
        <p:txBody>
          <a:bodyPr wrap="none" rtlCol="0">
            <a:spAutoFit/>
          </a:bodyPr>
          <a:lstStyle/>
          <a:p>
            <a:r>
              <a:rPr lang="zh-CN" altLang="en-US" dirty="0">
                <a:solidFill>
                  <a:srgbClr val="FF0000"/>
                </a:solidFill>
                <a:latin typeface="Times"/>
                <a:ea typeface="楷体" panose="02010609060101010101" pitchFamily="49" charset="-122"/>
              </a:rPr>
              <a:t>后剪枝决策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不剪枝</a:t>
            </a:r>
            <a:endParaRPr lang="zh-CN" altLang="en-US" dirty="0">
              <a:solidFill>
                <a:srgbClr val="FF0000"/>
              </a:solidFill>
              <a:latin typeface="Times"/>
              <a:ea typeface="楷体" panose="02010609060101010101" pitchFamily="49"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582797"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646878"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决策树的基本流程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2947849"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决策树的剪枝</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后</a:t>
            </a:r>
            <a:r>
              <a:rPr lang="zh-CN" altLang="en-US" sz="2000" b="1" dirty="0">
                <a:solidFill>
                  <a:prstClr val="black"/>
                </a:solidFill>
                <a:latin typeface="微软雅黑" panose="020B0503020204020204" pitchFamily="34" charset="-122"/>
                <a:ea typeface="微软雅黑" panose="020B0503020204020204" pitchFamily="34" charset="-122"/>
              </a:rPr>
              <a:t>剪枝</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664817" y="2553693"/>
            <a:ext cx="5394682" cy="2675907"/>
            <a:chOff x="1926459" y="2007290"/>
            <a:chExt cx="8479450" cy="3692348"/>
          </a:xfrm>
        </p:grpSpPr>
        <p:sp>
          <p:nvSpPr>
            <p:cNvPr id="29" name="椭圆 28"/>
            <p:cNvSpPr/>
            <p:nvPr/>
          </p:nvSpPr>
          <p:spPr>
            <a:xfrm>
              <a:off x="4423852"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30" name="椭圆 29"/>
            <p:cNvSpPr/>
            <p:nvPr/>
          </p:nvSpPr>
          <p:spPr>
            <a:xfrm>
              <a:off x="6923629"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31" name="直接连接符 30"/>
            <p:cNvCxnSpPr/>
            <p:nvPr/>
          </p:nvCxnSpPr>
          <p:spPr>
            <a:xfrm flipH="1">
              <a:off x="4963852" y="446935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32" name="文本框 26"/>
            <p:cNvSpPr txBox="1"/>
            <p:nvPr/>
          </p:nvSpPr>
          <p:spPr>
            <a:xfrm>
              <a:off x="6164461"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33" name="直接连接符 32"/>
            <p:cNvCxnSpPr/>
            <p:nvPr/>
          </p:nvCxnSpPr>
          <p:spPr>
            <a:xfrm>
              <a:off x="6215074" y="446935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34" name="直接连接符 33"/>
            <p:cNvCxnSpPr>
              <a:endCxn id="122" idx="0"/>
            </p:cNvCxnSpPr>
            <p:nvPr/>
          </p:nvCxnSpPr>
          <p:spPr>
            <a:xfrm flipH="1">
              <a:off x="6214924" y="4660014"/>
              <a:ext cx="151" cy="607623"/>
            </a:xfrm>
            <a:prstGeom prst="line">
              <a:avLst/>
            </a:prstGeom>
          </p:spPr>
          <p:style>
            <a:lnRef idx="1">
              <a:schemeClr val="dk1"/>
            </a:lnRef>
            <a:fillRef idx="0">
              <a:schemeClr val="dk1"/>
            </a:fillRef>
            <a:effectRef idx="0">
              <a:schemeClr val="dk1"/>
            </a:effectRef>
            <a:fontRef idx="minor">
              <a:schemeClr val="tx1"/>
            </a:fontRef>
          </p:style>
        </p:cxnSp>
        <p:sp>
          <p:nvSpPr>
            <p:cNvPr id="35" name="文本框 29"/>
            <p:cNvSpPr txBox="1"/>
            <p:nvPr/>
          </p:nvSpPr>
          <p:spPr>
            <a:xfrm>
              <a:off x="7089966"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36" name="文本框 30"/>
            <p:cNvSpPr txBox="1"/>
            <p:nvPr/>
          </p:nvSpPr>
          <p:spPr>
            <a:xfrm>
              <a:off x="4737145" y="477924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37" name="圆角矩形 20"/>
            <p:cNvSpPr/>
            <p:nvPr/>
          </p:nvSpPr>
          <p:spPr>
            <a:xfrm>
              <a:off x="5675074" y="422202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色泽</a:t>
              </a:r>
              <a:endParaRPr lang="zh-CN" altLang="en-US" sz="1600" dirty="0">
                <a:latin typeface="Times" panose="02020603060405020304" pitchFamily="18" charset="0"/>
              </a:endParaRPr>
            </a:p>
          </p:txBody>
        </p:sp>
        <p:sp>
          <p:nvSpPr>
            <p:cNvPr id="38" name="椭圆 37"/>
            <p:cNvSpPr/>
            <p:nvPr/>
          </p:nvSpPr>
          <p:spPr>
            <a:xfrm>
              <a:off x="6923629" y="4222249"/>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39" name="椭圆 38"/>
            <p:cNvSpPr/>
            <p:nvPr/>
          </p:nvSpPr>
          <p:spPr>
            <a:xfrm>
              <a:off x="8167080" y="422202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40" name="直接连接符 39"/>
            <p:cNvCxnSpPr/>
            <p:nvPr/>
          </p:nvCxnSpPr>
          <p:spPr>
            <a:xfrm flipH="1">
              <a:off x="6203580" y="341757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41" name="文本框 35"/>
            <p:cNvSpPr txBox="1"/>
            <p:nvPr/>
          </p:nvSpPr>
          <p:spPr>
            <a:xfrm>
              <a:off x="7404189"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蜷缩</a:t>
              </a:r>
              <a:endParaRPr lang="zh-CN" altLang="en-US" sz="1200" dirty="0">
                <a:latin typeface="楷体" panose="02010609060101010101" pitchFamily="49" charset="-122"/>
                <a:ea typeface="楷体" panose="02010609060101010101" pitchFamily="49" charset="-122"/>
              </a:endParaRPr>
            </a:p>
          </p:txBody>
        </p:sp>
        <p:cxnSp>
          <p:nvCxnSpPr>
            <p:cNvPr id="42" name="直接连接符 41"/>
            <p:cNvCxnSpPr/>
            <p:nvPr/>
          </p:nvCxnSpPr>
          <p:spPr>
            <a:xfrm>
              <a:off x="7454802" y="341757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a:off x="7454802" y="3608234"/>
              <a:ext cx="0" cy="607721"/>
            </a:xfrm>
            <a:prstGeom prst="line">
              <a:avLst/>
            </a:prstGeom>
          </p:spPr>
          <p:style>
            <a:lnRef idx="1">
              <a:schemeClr val="dk1"/>
            </a:lnRef>
            <a:fillRef idx="0">
              <a:schemeClr val="dk1"/>
            </a:fillRef>
            <a:effectRef idx="0">
              <a:schemeClr val="dk1"/>
            </a:effectRef>
            <a:fontRef idx="minor">
              <a:schemeClr val="tx1"/>
            </a:fontRef>
          </p:style>
        </p:cxnSp>
        <p:sp>
          <p:nvSpPr>
            <p:cNvPr id="44" name="文本框 38"/>
            <p:cNvSpPr txBox="1"/>
            <p:nvPr/>
          </p:nvSpPr>
          <p:spPr>
            <a:xfrm>
              <a:off x="8329693"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硬挺</a:t>
              </a:r>
              <a:endParaRPr lang="zh-CN" altLang="en-US" sz="1200" dirty="0">
                <a:latin typeface="楷体" panose="02010609060101010101" pitchFamily="49" charset="-122"/>
                <a:ea typeface="楷体" panose="02010609060101010101" pitchFamily="49" charset="-122"/>
              </a:endParaRPr>
            </a:p>
          </p:txBody>
        </p:sp>
        <p:sp>
          <p:nvSpPr>
            <p:cNvPr id="45" name="文本框 39"/>
            <p:cNvSpPr txBox="1"/>
            <p:nvPr/>
          </p:nvSpPr>
          <p:spPr>
            <a:xfrm>
              <a:off x="5976874" y="372746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稍蜷</a:t>
              </a:r>
              <a:endParaRPr lang="zh-CN" altLang="en-US" sz="1200" dirty="0">
                <a:latin typeface="楷体" panose="02010609060101010101" pitchFamily="49" charset="-122"/>
                <a:ea typeface="楷体" panose="02010609060101010101" pitchFamily="49" charset="-122"/>
              </a:endParaRPr>
            </a:p>
          </p:txBody>
        </p:sp>
        <p:sp>
          <p:nvSpPr>
            <p:cNvPr id="46" name="圆角矩形 29"/>
            <p:cNvSpPr/>
            <p:nvPr/>
          </p:nvSpPr>
          <p:spPr>
            <a:xfrm>
              <a:off x="6935074" y="3176860"/>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根蒂</a:t>
              </a:r>
              <a:endParaRPr lang="zh-CN" altLang="en-US" sz="1600" dirty="0">
                <a:latin typeface="Times" panose="02020603060405020304" pitchFamily="18" charset="0"/>
              </a:endParaRPr>
            </a:p>
          </p:txBody>
        </p:sp>
        <p:sp>
          <p:nvSpPr>
            <p:cNvPr id="47" name="椭圆 46"/>
            <p:cNvSpPr/>
            <p:nvPr/>
          </p:nvSpPr>
          <p:spPr>
            <a:xfrm>
              <a:off x="3155103"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sp>
          <p:nvSpPr>
            <p:cNvPr id="48" name="椭圆 47"/>
            <p:cNvSpPr/>
            <p:nvPr/>
          </p:nvSpPr>
          <p:spPr>
            <a:xfrm>
              <a:off x="4383747"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sp>
          <p:nvSpPr>
            <p:cNvPr id="49" name="椭圆 48"/>
            <p:cNvSpPr/>
            <p:nvPr/>
          </p:nvSpPr>
          <p:spPr>
            <a:xfrm>
              <a:off x="1926459" y="4234055"/>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cxnSp>
          <p:nvCxnSpPr>
            <p:cNvPr id="50" name="直接连接符 49"/>
            <p:cNvCxnSpPr/>
            <p:nvPr/>
          </p:nvCxnSpPr>
          <p:spPr>
            <a:xfrm flipH="1">
              <a:off x="2466572" y="3419924"/>
              <a:ext cx="1256326" cy="798381"/>
            </a:xfrm>
            <a:prstGeom prst="line">
              <a:avLst/>
            </a:prstGeom>
          </p:spPr>
          <p:style>
            <a:lnRef idx="1">
              <a:schemeClr val="dk1"/>
            </a:lnRef>
            <a:fillRef idx="0">
              <a:schemeClr val="dk1"/>
            </a:fillRef>
            <a:effectRef idx="0">
              <a:schemeClr val="dk1"/>
            </a:effectRef>
            <a:fontRef idx="minor">
              <a:schemeClr val="tx1"/>
            </a:fontRef>
          </p:style>
        </p:cxnSp>
        <p:sp>
          <p:nvSpPr>
            <p:cNvPr id="51" name="文本框 45"/>
            <p:cNvSpPr txBox="1"/>
            <p:nvPr/>
          </p:nvSpPr>
          <p:spPr>
            <a:xfrm>
              <a:off x="3667180"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乌黑</a:t>
              </a:r>
              <a:endParaRPr lang="zh-CN" altLang="en-US" sz="1200" dirty="0">
                <a:latin typeface="楷体" panose="02010609060101010101" pitchFamily="49" charset="-122"/>
                <a:ea typeface="楷体" panose="02010609060101010101" pitchFamily="49" charset="-122"/>
              </a:endParaRPr>
            </a:p>
          </p:txBody>
        </p:sp>
        <p:cxnSp>
          <p:nvCxnSpPr>
            <p:cNvPr id="52" name="直接连接符 51"/>
            <p:cNvCxnSpPr/>
            <p:nvPr/>
          </p:nvCxnSpPr>
          <p:spPr>
            <a:xfrm>
              <a:off x="3717794" y="3419924"/>
              <a:ext cx="1251222" cy="798381"/>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3717794" y="3610584"/>
              <a:ext cx="0" cy="607721"/>
            </a:xfrm>
            <a:prstGeom prst="line">
              <a:avLst/>
            </a:prstGeom>
          </p:spPr>
          <p:style>
            <a:lnRef idx="1">
              <a:schemeClr val="dk1"/>
            </a:lnRef>
            <a:fillRef idx="0">
              <a:schemeClr val="dk1"/>
            </a:fillRef>
            <a:effectRef idx="0">
              <a:schemeClr val="dk1"/>
            </a:effectRef>
            <a:fontRef idx="minor">
              <a:schemeClr val="tx1"/>
            </a:fontRef>
          </p:style>
        </p:cxnSp>
        <p:sp>
          <p:nvSpPr>
            <p:cNvPr id="54" name="文本框 48"/>
            <p:cNvSpPr txBox="1"/>
            <p:nvPr/>
          </p:nvSpPr>
          <p:spPr>
            <a:xfrm>
              <a:off x="4592686"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浅白</a:t>
              </a:r>
              <a:endParaRPr lang="zh-CN" altLang="en-US" sz="1200" dirty="0">
                <a:latin typeface="楷体" panose="02010609060101010101" pitchFamily="49" charset="-122"/>
                <a:ea typeface="楷体" panose="02010609060101010101" pitchFamily="49" charset="-122"/>
              </a:endParaRPr>
            </a:p>
          </p:txBody>
        </p:sp>
        <p:sp>
          <p:nvSpPr>
            <p:cNvPr id="55" name="文本框 49"/>
            <p:cNvSpPr txBox="1"/>
            <p:nvPr/>
          </p:nvSpPr>
          <p:spPr>
            <a:xfrm>
              <a:off x="2239865" y="3729813"/>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青绿</a:t>
              </a:r>
              <a:endParaRPr lang="zh-CN" altLang="en-US" sz="1200" dirty="0">
                <a:latin typeface="楷体" panose="02010609060101010101" pitchFamily="49" charset="-122"/>
                <a:ea typeface="楷体" panose="02010609060101010101" pitchFamily="49" charset="-122"/>
              </a:endParaRPr>
            </a:p>
          </p:txBody>
        </p:sp>
        <p:sp>
          <p:nvSpPr>
            <p:cNvPr id="56" name="圆角矩形 39"/>
            <p:cNvSpPr/>
            <p:nvPr/>
          </p:nvSpPr>
          <p:spPr>
            <a:xfrm>
              <a:off x="3161197" y="3176233"/>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solidFill>
                    <a:schemeClr val="accent6">
                      <a:lumMod val="75000"/>
                    </a:schemeClr>
                  </a:solidFill>
                  <a:latin typeface="Times" panose="02020603060405020304" pitchFamily="18" charset="0"/>
                </a:rPr>
                <a:t>色泽</a:t>
              </a:r>
              <a:endParaRPr lang="zh-CN" altLang="en-US" sz="1600" dirty="0">
                <a:solidFill>
                  <a:schemeClr val="accent6">
                    <a:lumMod val="75000"/>
                  </a:schemeClr>
                </a:solidFill>
                <a:latin typeface="Times" panose="02020603060405020304" pitchFamily="18" charset="0"/>
              </a:endParaRPr>
            </a:p>
          </p:txBody>
        </p:sp>
        <p:sp>
          <p:nvSpPr>
            <p:cNvPr id="57" name="椭圆 56"/>
            <p:cNvSpPr/>
            <p:nvPr/>
          </p:nvSpPr>
          <p:spPr>
            <a:xfrm>
              <a:off x="9325909" y="3175860"/>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坏瓜</a:t>
              </a:r>
              <a:endParaRPr lang="zh-CN" altLang="en-US" sz="1050" dirty="0"/>
            </a:p>
          </p:txBody>
        </p:sp>
        <p:cxnSp>
          <p:nvCxnSpPr>
            <p:cNvPr id="58" name="直接连接符 57"/>
            <p:cNvCxnSpPr>
              <a:stCxn id="61" idx="2"/>
              <a:endCxn id="46" idx="0"/>
            </p:cNvCxnSpPr>
            <p:nvPr/>
          </p:nvCxnSpPr>
          <p:spPr>
            <a:xfrm>
              <a:off x="6251825" y="2573165"/>
              <a:ext cx="1223249" cy="603695"/>
            </a:xfrm>
            <a:prstGeom prst="line">
              <a:avLst/>
            </a:prstGeom>
          </p:spPr>
          <p:style>
            <a:lnRef idx="1">
              <a:schemeClr val="dk1"/>
            </a:lnRef>
            <a:fillRef idx="0">
              <a:schemeClr val="dk1"/>
            </a:fillRef>
            <a:effectRef idx="0">
              <a:schemeClr val="dk1"/>
            </a:effectRef>
            <a:fontRef idx="minor">
              <a:schemeClr val="tx1"/>
            </a:fontRef>
          </p:style>
        </p:cxnSp>
        <p:cxnSp>
          <p:nvCxnSpPr>
            <p:cNvPr id="59" name="直接连接符 58"/>
            <p:cNvCxnSpPr>
              <a:endCxn id="57" idx="0"/>
            </p:cNvCxnSpPr>
            <p:nvPr/>
          </p:nvCxnSpPr>
          <p:spPr>
            <a:xfrm>
              <a:off x="6596758" y="2579230"/>
              <a:ext cx="3269151" cy="596630"/>
            </a:xfrm>
            <a:prstGeom prst="line">
              <a:avLst/>
            </a:prstGeom>
          </p:spPr>
          <p:style>
            <a:lnRef idx="1">
              <a:schemeClr val="dk1"/>
            </a:lnRef>
            <a:fillRef idx="0">
              <a:schemeClr val="dk1"/>
            </a:fillRef>
            <a:effectRef idx="0">
              <a:schemeClr val="dk1"/>
            </a:effectRef>
            <a:fontRef idx="minor">
              <a:schemeClr val="tx1"/>
            </a:fontRef>
          </p:style>
        </p:cxnSp>
        <p:cxnSp>
          <p:nvCxnSpPr>
            <p:cNvPr id="60" name="直接连接符 59"/>
            <p:cNvCxnSpPr>
              <a:endCxn id="56" idx="0"/>
            </p:cNvCxnSpPr>
            <p:nvPr/>
          </p:nvCxnSpPr>
          <p:spPr>
            <a:xfrm flipH="1">
              <a:off x="3701197" y="2566871"/>
              <a:ext cx="2275676" cy="609363"/>
            </a:xfrm>
            <a:prstGeom prst="line">
              <a:avLst/>
            </a:prstGeom>
          </p:spPr>
          <p:style>
            <a:lnRef idx="1">
              <a:schemeClr val="dk1"/>
            </a:lnRef>
            <a:fillRef idx="0">
              <a:schemeClr val="dk1"/>
            </a:fillRef>
            <a:effectRef idx="0">
              <a:schemeClr val="dk1"/>
            </a:effectRef>
            <a:fontRef idx="minor">
              <a:schemeClr val="tx1"/>
            </a:fontRef>
          </p:style>
        </p:cxnSp>
        <p:sp>
          <p:nvSpPr>
            <p:cNvPr id="61" name="圆角矩形 44"/>
            <p:cNvSpPr/>
            <p:nvPr/>
          </p:nvSpPr>
          <p:spPr>
            <a:xfrm>
              <a:off x="5531825" y="2141164"/>
              <a:ext cx="1440001"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Times" panose="02020603060405020304" pitchFamily="18" charset="0"/>
                </a:rPr>
                <a:t>脐部</a:t>
              </a:r>
              <a:endParaRPr lang="zh-CN" altLang="en-US" sz="1600" dirty="0">
                <a:latin typeface="Times" panose="02020603060405020304" pitchFamily="18" charset="0"/>
              </a:endParaRPr>
            </a:p>
          </p:txBody>
        </p:sp>
        <p:sp>
          <p:nvSpPr>
            <p:cNvPr id="62" name="文本框 63"/>
            <p:cNvSpPr txBox="1"/>
            <p:nvPr/>
          </p:nvSpPr>
          <p:spPr>
            <a:xfrm>
              <a:off x="8745895"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平坦</a:t>
              </a:r>
              <a:endParaRPr lang="zh-CN" altLang="en-US" sz="1200" dirty="0">
                <a:latin typeface="楷体" panose="02010609060101010101" pitchFamily="49" charset="-122"/>
                <a:ea typeface="楷体" panose="02010609060101010101" pitchFamily="49" charset="-122"/>
              </a:endParaRPr>
            </a:p>
          </p:txBody>
        </p:sp>
        <p:sp>
          <p:nvSpPr>
            <p:cNvPr id="63" name="文本框 64"/>
            <p:cNvSpPr txBox="1"/>
            <p:nvPr/>
          </p:nvSpPr>
          <p:spPr>
            <a:xfrm>
              <a:off x="6110414"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稍凹</a:t>
              </a:r>
              <a:endParaRPr lang="zh-CN" altLang="en-US" sz="1200" dirty="0">
                <a:latin typeface="楷体" panose="02010609060101010101" pitchFamily="49" charset="-122"/>
                <a:ea typeface="楷体" panose="02010609060101010101" pitchFamily="49" charset="-122"/>
              </a:endParaRPr>
            </a:p>
          </p:txBody>
        </p:sp>
        <p:sp>
          <p:nvSpPr>
            <p:cNvPr id="64" name="文本框 65"/>
            <p:cNvSpPr txBox="1"/>
            <p:nvPr/>
          </p:nvSpPr>
          <p:spPr>
            <a:xfrm>
              <a:off x="3868757" y="2652494"/>
              <a:ext cx="774030" cy="382217"/>
            </a:xfrm>
            <a:prstGeom prst="rect">
              <a:avLst/>
            </a:prstGeom>
            <a:noFill/>
          </p:spPr>
          <p:txBody>
            <a:bodyPr wrap="none" rtlCol="0">
              <a:spAutoFit/>
            </a:bodyPr>
            <a:lstStyle/>
            <a:p>
              <a:r>
                <a:rPr lang="zh-CN" altLang="en-US" sz="1200" dirty="0">
                  <a:latin typeface="楷体" panose="02010609060101010101" pitchFamily="49" charset="-122"/>
                  <a:ea typeface="楷体" panose="02010609060101010101" pitchFamily="49" charset="-122"/>
                </a:rPr>
                <a:t>凹陷</a:t>
              </a:r>
              <a:endParaRPr lang="zh-CN" altLang="en-US" sz="1200" dirty="0">
                <a:latin typeface="楷体" panose="02010609060101010101" pitchFamily="49" charset="-122"/>
                <a:ea typeface="楷体" panose="02010609060101010101" pitchFamily="49" charset="-122"/>
              </a:endParaRPr>
            </a:p>
          </p:txBody>
        </p:sp>
        <p:sp>
          <p:nvSpPr>
            <p:cNvPr id="65" name="椭圆 64"/>
            <p:cNvSpPr/>
            <p:nvPr/>
          </p:nvSpPr>
          <p:spPr>
            <a:xfrm>
              <a:off x="5354660" y="20072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1</a:t>
              </a:r>
              <a:endParaRPr lang="zh-CN" altLang="en-US" sz="1200" dirty="0">
                <a:solidFill>
                  <a:schemeClr val="tx1"/>
                </a:solidFill>
                <a:latin typeface="Times"/>
              </a:endParaRPr>
            </a:p>
          </p:txBody>
        </p:sp>
        <p:sp>
          <p:nvSpPr>
            <p:cNvPr id="66" name="椭圆 65"/>
            <p:cNvSpPr/>
            <p:nvPr/>
          </p:nvSpPr>
          <p:spPr>
            <a:xfrm>
              <a:off x="3003222" y="302731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2</a:t>
              </a:r>
              <a:endParaRPr lang="zh-CN" altLang="en-US" sz="1200" dirty="0">
                <a:solidFill>
                  <a:schemeClr val="tx1"/>
                </a:solidFill>
                <a:latin typeface="Times"/>
              </a:endParaRPr>
            </a:p>
          </p:txBody>
        </p:sp>
        <p:sp>
          <p:nvSpPr>
            <p:cNvPr id="67" name="椭圆 66"/>
            <p:cNvSpPr/>
            <p:nvPr/>
          </p:nvSpPr>
          <p:spPr>
            <a:xfrm>
              <a:off x="6758430" y="3038868"/>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3</a:t>
              </a:r>
              <a:endParaRPr lang="zh-CN" altLang="en-US" sz="1200" dirty="0">
                <a:solidFill>
                  <a:schemeClr val="tx1"/>
                </a:solidFill>
                <a:latin typeface="Times"/>
              </a:endParaRPr>
            </a:p>
          </p:txBody>
        </p:sp>
        <p:sp>
          <p:nvSpPr>
            <p:cNvPr id="68" name="椭圆 67"/>
            <p:cNvSpPr/>
            <p:nvPr/>
          </p:nvSpPr>
          <p:spPr>
            <a:xfrm>
              <a:off x="9153132" y="3095090"/>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4</a:t>
              </a:r>
              <a:endParaRPr lang="zh-CN" altLang="en-US" sz="1200" dirty="0">
                <a:solidFill>
                  <a:schemeClr val="tx1"/>
                </a:solidFill>
                <a:latin typeface="Times"/>
              </a:endParaRPr>
            </a:p>
          </p:txBody>
        </p:sp>
        <p:sp>
          <p:nvSpPr>
            <p:cNvPr id="69" name="椭圆 68"/>
            <p:cNvSpPr/>
            <p:nvPr/>
          </p:nvSpPr>
          <p:spPr>
            <a:xfrm>
              <a:off x="5512614" y="4037354"/>
              <a:ext cx="288000" cy="28800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200" dirty="0">
                  <a:solidFill>
                    <a:schemeClr val="tx1"/>
                  </a:solidFill>
                  <a:latin typeface="Times"/>
                </a:rPr>
                <a:t>5</a:t>
              </a:r>
              <a:endParaRPr lang="zh-CN" altLang="en-US" sz="1200" dirty="0">
                <a:solidFill>
                  <a:schemeClr val="tx1"/>
                </a:solidFill>
                <a:latin typeface="Times"/>
              </a:endParaRPr>
            </a:p>
          </p:txBody>
        </p:sp>
        <p:sp>
          <p:nvSpPr>
            <p:cNvPr id="122" name="椭圆 121"/>
            <p:cNvSpPr/>
            <p:nvPr/>
          </p:nvSpPr>
          <p:spPr>
            <a:xfrm>
              <a:off x="5674924" y="5267638"/>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a:t>好瓜</a:t>
              </a:r>
              <a:endParaRPr lang="zh-CN" altLang="en-US" sz="1050" dirty="0"/>
            </a:p>
          </p:txBody>
        </p:sp>
      </p:grpSp>
      <p:grpSp>
        <p:nvGrpSpPr>
          <p:cNvPr id="8" name="组合 7"/>
          <p:cNvGrpSpPr/>
          <p:nvPr/>
        </p:nvGrpSpPr>
        <p:grpSpPr>
          <a:xfrm>
            <a:off x="7002896" y="2957311"/>
            <a:ext cx="4601369" cy="2614391"/>
            <a:chOff x="7002896" y="2957311"/>
            <a:chExt cx="4601369" cy="2614391"/>
          </a:xfrm>
        </p:grpSpPr>
        <p:sp>
          <p:nvSpPr>
            <p:cNvPr id="80" name="椭圆 79"/>
            <p:cNvSpPr/>
            <p:nvPr/>
          </p:nvSpPr>
          <p:spPr>
            <a:xfrm>
              <a:off x="7885933"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sp>
          <p:nvSpPr>
            <p:cNvPr id="81" name="椭圆 80"/>
            <p:cNvSpPr/>
            <p:nvPr/>
          </p:nvSpPr>
          <p:spPr>
            <a:xfrm>
              <a:off x="9439746"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cxnSp>
          <p:nvCxnSpPr>
            <p:cNvPr id="82" name="直接连接符 81"/>
            <p:cNvCxnSpPr/>
            <p:nvPr/>
          </p:nvCxnSpPr>
          <p:spPr>
            <a:xfrm flipH="1">
              <a:off x="8221586" y="4700591"/>
              <a:ext cx="780908" cy="565299"/>
            </a:xfrm>
            <a:prstGeom prst="line">
              <a:avLst/>
            </a:prstGeom>
          </p:spPr>
          <p:style>
            <a:lnRef idx="1">
              <a:schemeClr val="dk1"/>
            </a:lnRef>
            <a:fillRef idx="0">
              <a:schemeClr val="dk1"/>
            </a:fillRef>
            <a:effectRef idx="0">
              <a:schemeClr val="dk1"/>
            </a:effectRef>
            <a:fontRef idx="minor">
              <a:schemeClr val="tx1"/>
            </a:fontRef>
          </p:style>
        </p:cxnSp>
        <p:sp>
          <p:nvSpPr>
            <p:cNvPr id="83" name="文本框 26"/>
            <p:cNvSpPr txBox="1"/>
            <p:nvPr/>
          </p:nvSpPr>
          <p:spPr>
            <a:xfrm>
              <a:off x="8967862"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乌黑</a:t>
              </a:r>
              <a:endParaRPr lang="zh-CN" altLang="en-US" sz="1400" dirty="0">
                <a:latin typeface="楷体" panose="02010609060101010101" pitchFamily="49" charset="-122"/>
                <a:ea typeface="楷体" panose="02010609060101010101" pitchFamily="49" charset="-122"/>
              </a:endParaRPr>
            </a:p>
          </p:txBody>
        </p:sp>
        <p:cxnSp>
          <p:nvCxnSpPr>
            <p:cNvPr id="84" name="直接连接符 83"/>
            <p:cNvCxnSpPr/>
            <p:nvPr/>
          </p:nvCxnSpPr>
          <p:spPr>
            <a:xfrm>
              <a:off x="8999322" y="4700591"/>
              <a:ext cx="777736" cy="565299"/>
            </a:xfrm>
            <a:prstGeom prst="line">
              <a:avLst/>
            </a:prstGeom>
          </p:spPr>
          <p:style>
            <a:lnRef idx="1">
              <a:schemeClr val="dk1"/>
            </a:lnRef>
            <a:fillRef idx="0">
              <a:schemeClr val="dk1"/>
            </a:fillRef>
            <a:effectRef idx="0">
              <a:schemeClr val="dk1"/>
            </a:effectRef>
            <a:fontRef idx="minor">
              <a:schemeClr val="tx1"/>
            </a:fontRef>
          </p:style>
        </p:cxnSp>
        <p:cxnSp>
          <p:nvCxnSpPr>
            <p:cNvPr id="85" name="直接连接符 84"/>
            <p:cNvCxnSpPr/>
            <p:nvPr/>
          </p:nvCxnSpPr>
          <p:spPr>
            <a:xfrm>
              <a:off x="8999322" y="4835589"/>
              <a:ext cx="0" cy="430301"/>
            </a:xfrm>
            <a:prstGeom prst="line">
              <a:avLst/>
            </a:prstGeom>
          </p:spPr>
          <p:style>
            <a:lnRef idx="1">
              <a:schemeClr val="dk1"/>
            </a:lnRef>
            <a:fillRef idx="0">
              <a:schemeClr val="dk1"/>
            </a:fillRef>
            <a:effectRef idx="0">
              <a:schemeClr val="dk1"/>
            </a:effectRef>
            <a:fontRef idx="minor">
              <a:schemeClr val="tx1"/>
            </a:fontRef>
          </p:style>
        </p:cxnSp>
        <p:sp>
          <p:nvSpPr>
            <p:cNvPr id="86" name="文本框 29"/>
            <p:cNvSpPr txBox="1"/>
            <p:nvPr/>
          </p:nvSpPr>
          <p:spPr>
            <a:xfrm>
              <a:off x="9543138"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浅白</a:t>
              </a:r>
              <a:endParaRPr lang="zh-CN" altLang="en-US" sz="1400" dirty="0">
                <a:latin typeface="楷体" panose="02010609060101010101" pitchFamily="49" charset="-122"/>
                <a:ea typeface="楷体" panose="02010609060101010101" pitchFamily="49" charset="-122"/>
              </a:endParaRPr>
            </a:p>
          </p:txBody>
        </p:sp>
        <p:sp>
          <p:nvSpPr>
            <p:cNvPr id="87" name="文本框 30"/>
            <p:cNvSpPr txBox="1"/>
            <p:nvPr/>
          </p:nvSpPr>
          <p:spPr>
            <a:xfrm>
              <a:off x="8080670" y="492001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青绿</a:t>
              </a:r>
              <a:endParaRPr lang="zh-CN" altLang="en-US" sz="1400" dirty="0">
                <a:latin typeface="楷体" panose="02010609060101010101" pitchFamily="49" charset="-122"/>
                <a:ea typeface="楷体" panose="02010609060101010101" pitchFamily="49" charset="-122"/>
              </a:endParaRPr>
            </a:p>
          </p:txBody>
        </p:sp>
        <p:sp>
          <p:nvSpPr>
            <p:cNvPr id="88" name="圆角矩形 20"/>
            <p:cNvSpPr/>
            <p:nvPr/>
          </p:nvSpPr>
          <p:spPr>
            <a:xfrm>
              <a:off x="8663668" y="4525465"/>
              <a:ext cx="671307"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色泽</a:t>
              </a:r>
              <a:endParaRPr lang="zh-CN" altLang="en-US" dirty="0">
                <a:latin typeface="Times" panose="02020603060405020304" pitchFamily="18" charset="0"/>
              </a:endParaRPr>
            </a:p>
          </p:txBody>
        </p:sp>
        <p:sp>
          <p:nvSpPr>
            <p:cNvPr id="89" name="椭圆 88"/>
            <p:cNvSpPr/>
            <p:nvPr/>
          </p:nvSpPr>
          <p:spPr>
            <a:xfrm>
              <a:off x="9439746" y="4525627"/>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坏瓜</a:t>
              </a:r>
              <a:endParaRPr lang="zh-CN" altLang="en-US" sz="1100" dirty="0"/>
            </a:p>
          </p:txBody>
        </p:sp>
        <p:sp>
          <p:nvSpPr>
            <p:cNvPr id="90" name="椭圆 89"/>
            <p:cNvSpPr/>
            <p:nvPr/>
          </p:nvSpPr>
          <p:spPr>
            <a:xfrm>
              <a:off x="10212652" y="4525465"/>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cxnSp>
          <p:nvCxnSpPr>
            <p:cNvPr id="91" name="直接连接符 90"/>
            <p:cNvCxnSpPr/>
            <p:nvPr/>
          </p:nvCxnSpPr>
          <p:spPr>
            <a:xfrm flipH="1">
              <a:off x="8992178" y="3955872"/>
              <a:ext cx="780908" cy="565299"/>
            </a:xfrm>
            <a:prstGeom prst="line">
              <a:avLst/>
            </a:prstGeom>
          </p:spPr>
          <p:style>
            <a:lnRef idx="1">
              <a:schemeClr val="dk1"/>
            </a:lnRef>
            <a:fillRef idx="0">
              <a:schemeClr val="dk1"/>
            </a:fillRef>
            <a:effectRef idx="0">
              <a:schemeClr val="dk1"/>
            </a:effectRef>
            <a:fontRef idx="minor">
              <a:schemeClr val="tx1"/>
            </a:fontRef>
          </p:style>
        </p:cxnSp>
        <p:sp>
          <p:nvSpPr>
            <p:cNvPr id="92" name="文本框 35"/>
            <p:cNvSpPr txBox="1"/>
            <p:nvPr/>
          </p:nvSpPr>
          <p:spPr>
            <a:xfrm>
              <a:off x="9738453"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蜷缩</a:t>
              </a:r>
              <a:endParaRPr lang="zh-CN" altLang="en-US" sz="1400" dirty="0">
                <a:latin typeface="楷体" panose="02010609060101010101" pitchFamily="49" charset="-122"/>
                <a:ea typeface="楷体" panose="02010609060101010101" pitchFamily="49" charset="-122"/>
              </a:endParaRPr>
            </a:p>
          </p:txBody>
        </p:sp>
        <p:cxnSp>
          <p:nvCxnSpPr>
            <p:cNvPr id="93" name="直接连接符 92"/>
            <p:cNvCxnSpPr/>
            <p:nvPr/>
          </p:nvCxnSpPr>
          <p:spPr>
            <a:xfrm>
              <a:off x="9769913" y="3955872"/>
              <a:ext cx="777736" cy="565299"/>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a:off x="9769913" y="4090870"/>
              <a:ext cx="0" cy="430301"/>
            </a:xfrm>
            <a:prstGeom prst="line">
              <a:avLst/>
            </a:prstGeom>
          </p:spPr>
          <p:style>
            <a:lnRef idx="1">
              <a:schemeClr val="dk1"/>
            </a:lnRef>
            <a:fillRef idx="0">
              <a:schemeClr val="dk1"/>
            </a:fillRef>
            <a:effectRef idx="0">
              <a:schemeClr val="dk1"/>
            </a:effectRef>
            <a:fontRef idx="minor">
              <a:schemeClr val="tx1"/>
            </a:fontRef>
          </p:style>
        </p:cxnSp>
        <p:sp>
          <p:nvSpPr>
            <p:cNvPr id="95" name="文本框 38"/>
            <p:cNvSpPr txBox="1"/>
            <p:nvPr/>
          </p:nvSpPr>
          <p:spPr>
            <a:xfrm>
              <a:off x="10313729"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硬挺</a:t>
              </a:r>
              <a:endParaRPr lang="zh-CN" altLang="en-US" sz="1400" dirty="0">
                <a:latin typeface="楷体" panose="02010609060101010101" pitchFamily="49" charset="-122"/>
                <a:ea typeface="楷体" panose="02010609060101010101" pitchFamily="49" charset="-122"/>
              </a:endParaRPr>
            </a:p>
          </p:txBody>
        </p:sp>
        <p:sp>
          <p:nvSpPr>
            <p:cNvPr id="96" name="文本框 39"/>
            <p:cNvSpPr txBox="1"/>
            <p:nvPr/>
          </p:nvSpPr>
          <p:spPr>
            <a:xfrm>
              <a:off x="8851261" y="4175291"/>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稍蜷</a:t>
              </a:r>
              <a:endParaRPr lang="zh-CN" altLang="en-US" sz="1400" dirty="0">
                <a:latin typeface="楷体" panose="02010609060101010101" pitchFamily="49" charset="-122"/>
                <a:ea typeface="楷体" panose="02010609060101010101" pitchFamily="49" charset="-122"/>
              </a:endParaRPr>
            </a:p>
          </p:txBody>
        </p:sp>
        <p:sp>
          <p:nvSpPr>
            <p:cNvPr id="97" name="圆角矩形 29"/>
            <p:cNvSpPr/>
            <p:nvPr/>
          </p:nvSpPr>
          <p:spPr>
            <a:xfrm>
              <a:off x="9446860" y="3785433"/>
              <a:ext cx="671307"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根蒂</a:t>
              </a:r>
              <a:endParaRPr lang="zh-CN" altLang="en-US" dirty="0">
                <a:latin typeface="Times" panose="02020603060405020304" pitchFamily="18" charset="0"/>
              </a:endParaRPr>
            </a:p>
          </p:txBody>
        </p:sp>
        <p:sp>
          <p:nvSpPr>
            <p:cNvPr id="108" name="椭圆 107"/>
            <p:cNvSpPr/>
            <p:nvPr/>
          </p:nvSpPr>
          <p:spPr>
            <a:xfrm>
              <a:off x="10932958" y="3784725"/>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坏瓜</a:t>
              </a:r>
              <a:endParaRPr lang="zh-CN" altLang="en-US" sz="1100" dirty="0"/>
            </a:p>
          </p:txBody>
        </p:sp>
        <p:cxnSp>
          <p:nvCxnSpPr>
            <p:cNvPr id="109" name="直接连接符 108"/>
            <p:cNvCxnSpPr>
              <a:stCxn id="112" idx="2"/>
              <a:endCxn id="97" idx="0"/>
            </p:cNvCxnSpPr>
            <p:nvPr/>
          </p:nvCxnSpPr>
          <p:spPr>
            <a:xfrm>
              <a:off x="9022166" y="3357982"/>
              <a:ext cx="760348" cy="42745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p:cNvCxnSpPr>
              <a:endCxn id="108" idx="0"/>
            </p:cNvCxnSpPr>
            <p:nvPr/>
          </p:nvCxnSpPr>
          <p:spPr>
            <a:xfrm>
              <a:off x="9236570" y="3362277"/>
              <a:ext cx="2032042" cy="422448"/>
            </a:xfrm>
            <a:prstGeom prst="line">
              <a:avLst/>
            </a:prstGeom>
          </p:spPr>
          <p:style>
            <a:lnRef idx="1">
              <a:schemeClr val="dk1"/>
            </a:lnRef>
            <a:fillRef idx="0">
              <a:schemeClr val="dk1"/>
            </a:fillRef>
            <a:effectRef idx="0">
              <a:schemeClr val="dk1"/>
            </a:effectRef>
            <a:fontRef idx="minor">
              <a:schemeClr val="tx1"/>
            </a:fontRef>
          </p:style>
        </p:cxnSp>
        <p:cxnSp>
          <p:nvCxnSpPr>
            <p:cNvPr id="111" name="直接连接符 110"/>
            <p:cNvCxnSpPr>
              <a:endCxn id="127" idx="0"/>
            </p:cNvCxnSpPr>
            <p:nvPr/>
          </p:nvCxnSpPr>
          <p:spPr>
            <a:xfrm flipH="1">
              <a:off x="7434431" y="3353526"/>
              <a:ext cx="1416832" cy="431199"/>
            </a:xfrm>
            <a:prstGeom prst="line">
              <a:avLst/>
            </a:prstGeom>
          </p:spPr>
          <p:style>
            <a:lnRef idx="1">
              <a:schemeClr val="dk1"/>
            </a:lnRef>
            <a:fillRef idx="0">
              <a:schemeClr val="dk1"/>
            </a:fillRef>
            <a:effectRef idx="0">
              <a:schemeClr val="dk1"/>
            </a:effectRef>
            <a:fontRef idx="minor">
              <a:schemeClr val="tx1"/>
            </a:fontRef>
          </p:style>
        </p:cxnSp>
        <p:sp>
          <p:nvSpPr>
            <p:cNvPr id="112" name="圆角矩形 44"/>
            <p:cNvSpPr/>
            <p:nvPr/>
          </p:nvSpPr>
          <p:spPr>
            <a:xfrm>
              <a:off x="8574628" y="3052102"/>
              <a:ext cx="895076" cy="3058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Times" panose="02020603060405020304" pitchFamily="18" charset="0"/>
                </a:rPr>
                <a:t>脐部</a:t>
              </a:r>
              <a:endParaRPr lang="zh-CN" altLang="en-US" dirty="0">
                <a:latin typeface="Times" panose="02020603060405020304" pitchFamily="18" charset="0"/>
              </a:endParaRPr>
            </a:p>
          </p:txBody>
        </p:sp>
        <p:sp>
          <p:nvSpPr>
            <p:cNvPr id="113" name="文本框 63"/>
            <p:cNvSpPr txBox="1"/>
            <p:nvPr/>
          </p:nvSpPr>
          <p:spPr>
            <a:xfrm>
              <a:off x="10572431"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平坦</a:t>
              </a:r>
              <a:endParaRPr lang="zh-CN" altLang="en-US" sz="1400" dirty="0">
                <a:latin typeface="楷体" panose="02010609060101010101" pitchFamily="49" charset="-122"/>
                <a:ea typeface="楷体" panose="02010609060101010101" pitchFamily="49" charset="-122"/>
              </a:endParaRPr>
            </a:p>
          </p:txBody>
        </p:sp>
        <p:sp>
          <p:nvSpPr>
            <p:cNvPr id="114" name="文本框 64"/>
            <p:cNvSpPr txBox="1"/>
            <p:nvPr/>
          </p:nvSpPr>
          <p:spPr>
            <a:xfrm>
              <a:off x="8934267"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稍凹</a:t>
              </a:r>
              <a:endParaRPr lang="zh-CN" altLang="en-US" sz="1400" dirty="0">
                <a:latin typeface="楷体" panose="02010609060101010101" pitchFamily="49" charset="-122"/>
                <a:ea typeface="楷体" panose="02010609060101010101" pitchFamily="49" charset="-122"/>
              </a:endParaRPr>
            </a:p>
          </p:txBody>
        </p:sp>
        <p:sp>
          <p:nvSpPr>
            <p:cNvPr id="115" name="文本框 65"/>
            <p:cNvSpPr txBox="1"/>
            <p:nvPr/>
          </p:nvSpPr>
          <p:spPr>
            <a:xfrm>
              <a:off x="7540897" y="3414152"/>
              <a:ext cx="543739" cy="307777"/>
            </a:xfrm>
            <a:prstGeom prst="rect">
              <a:avLst/>
            </a:prstGeom>
            <a:noFill/>
          </p:spPr>
          <p:txBody>
            <a:bodyPr wrap="none" rtlCol="0">
              <a:spAutoFit/>
            </a:bodyPr>
            <a:lstStyle/>
            <a:p>
              <a:r>
                <a:rPr lang="zh-CN" altLang="en-US" sz="1400" dirty="0">
                  <a:latin typeface="楷体" panose="02010609060101010101" pitchFamily="49" charset="-122"/>
                  <a:ea typeface="楷体" panose="02010609060101010101" pitchFamily="49" charset="-122"/>
                </a:rPr>
                <a:t>凹陷</a:t>
              </a:r>
              <a:endParaRPr lang="zh-CN" altLang="en-US" sz="1400" dirty="0">
                <a:latin typeface="楷体" panose="02010609060101010101" pitchFamily="49" charset="-122"/>
                <a:ea typeface="楷体" panose="02010609060101010101" pitchFamily="49" charset="-122"/>
              </a:endParaRPr>
            </a:p>
          </p:txBody>
        </p:sp>
        <p:sp>
          <p:nvSpPr>
            <p:cNvPr id="116" name="椭圆 115"/>
            <p:cNvSpPr/>
            <p:nvPr/>
          </p:nvSpPr>
          <p:spPr>
            <a:xfrm>
              <a:off x="8464505" y="2957311"/>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1</a:t>
              </a:r>
              <a:endParaRPr lang="zh-CN" altLang="en-US" sz="1400" dirty="0">
                <a:solidFill>
                  <a:schemeClr val="tx1"/>
                </a:solidFill>
                <a:latin typeface="Times"/>
              </a:endParaRPr>
            </a:p>
          </p:txBody>
        </p:sp>
        <p:sp>
          <p:nvSpPr>
            <p:cNvPr id="117" name="椭圆 116"/>
            <p:cNvSpPr/>
            <p:nvPr/>
          </p:nvSpPr>
          <p:spPr>
            <a:xfrm>
              <a:off x="7002896" y="3679546"/>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2</a:t>
              </a:r>
              <a:endParaRPr lang="zh-CN" altLang="en-US" sz="1400" dirty="0">
                <a:solidFill>
                  <a:schemeClr val="tx1"/>
                </a:solidFill>
                <a:latin typeface="Times"/>
              </a:endParaRPr>
            </a:p>
          </p:txBody>
        </p:sp>
        <p:sp>
          <p:nvSpPr>
            <p:cNvPr id="118" name="椭圆 117"/>
            <p:cNvSpPr/>
            <p:nvPr/>
          </p:nvSpPr>
          <p:spPr>
            <a:xfrm>
              <a:off x="9337062" y="3687727"/>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3</a:t>
              </a:r>
              <a:endParaRPr lang="zh-CN" altLang="en-US" sz="1400" dirty="0">
                <a:solidFill>
                  <a:schemeClr val="tx1"/>
                </a:solidFill>
                <a:latin typeface="Times"/>
              </a:endParaRPr>
            </a:p>
          </p:txBody>
        </p:sp>
        <p:sp>
          <p:nvSpPr>
            <p:cNvPr id="119" name="椭圆 118"/>
            <p:cNvSpPr/>
            <p:nvPr/>
          </p:nvSpPr>
          <p:spPr>
            <a:xfrm>
              <a:off x="10825563" y="3727535"/>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4</a:t>
              </a:r>
              <a:endParaRPr lang="zh-CN" altLang="en-US" sz="1400" dirty="0">
                <a:solidFill>
                  <a:schemeClr val="tx1"/>
                </a:solidFill>
                <a:latin typeface="Times"/>
              </a:endParaRPr>
            </a:p>
          </p:txBody>
        </p:sp>
        <p:sp>
          <p:nvSpPr>
            <p:cNvPr id="120" name="椭圆 119"/>
            <p:cNvSpPr/>
            <p:nvPr/>
          </p:nvSpPr>
          <p:spPr>
            <a:xfrm>
              <a:off x="8562686" y="4394711"/>
              <a:ext cx="179015" cy="20392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p>
              <a:pPr algn="ctr"/>
              <a:r>
                <a:rPr lang="en-US" altLang="zh-CN" sz="1400" dirty="0">
                  <a:solidFill>
                    <a:schemeClr val="tx1"/>
                  </a:solidFill>
                  <a:latin typeface="Times"/>
                </a:rPr>
                <a:t>5</a:t>
              </a:r>
              <a:endParaRPr lang="zh-CN" altLang="en-US" sz="1400" dirty="0">
                <a:solidFill>
                  <a:schemeClr val="tx1"/>
                </a:solidFill>
                <a:latin typeface="Times"/>
              </a:endParaRPr>
            </a:p>
          </p:txBody>
        </p:sp>
        <p:sp>
          <p:nvSpPr>
            <p:cNvPr id="121" name="椭圆 120"/>
            <p:cNvSpPr/>
            <p:nvPr/>
          </p:nvSpPr>
          <p:spPr>
            <a:xfrm>
              <a:off x="8654200" y="5265822"/>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t>好瓜</a:t>
              </a:r>
              <a:endParaRPr lang="zh-CN" altLang="en-US" sz="1100" dirty="0"/>
            </a:p>
          </p:txBody>
        </p:sp>
        <p:sp>
          <p:nvSpPr>
            <p:cNvPr id="127" name="椭圆 126"/>
            <p:cNvSpPr/>
            <p:nvPr/>
          </p:nvSpPr>
          <p:spPr>
            <a:xfrm>
              <a:off x="7098777" y="3784725"/>
              <a:ext cx="671307" cy="30588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zh-CN" sz="1100" dirty="0"/>
                <a:t>好瓜</a:t>
              </a:r>
              <a:endParaRPr lang="zh-CN" altLang="zh-CN" sz="1100" dirty="0"/>
            </a:p>
          </p:txBody>
        </p:sp>
      </p:grpSp>
      <p:sp>
        <p:nvSpPr>
          <p:cNvPr id="9" name="箭头: 右 8"/>
          <p:cNvSpPr/>
          <p:nvPr/>
        </p:nvSpPr>
        <p:spPr>
          <a:xfrm>
            <a:off x="5940910" y="4090605"/>
            <a:ext cx="626100" cy="313078"/>
          </a:xfrm>
          <a:prstGeom prst="rightArrow">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3" name="文本框 37"/>
          <p:cNvSpPr txBox="1"/>
          <p:nvPr/>
        </p:nvSpPr>
        <p:spPr>
          <a:xfrm>
            <a:off x="417601" y="4773771"/>
            <a:ext cx="1338828" cy="369332"/>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验证集精度</a:t>
            </a:r>
            <a:endParaRPr lang="zh-CN" altLang="en-US" dirty="0">
              <a:solidFill>
                <a:srgbClr val="FF0000"/>
              </a:solidFill>
              <a:latin typeface="Times"/>
              <a:ea typeface="楷体" panose="02010609060101010101" pitchFamily="49" charset="-122"/>
            </a:endParaRPr>
          </a:p>
        </p:txBody>
      </p:sp>
      <p:sp>
        <p:nvSpPr>
          <p:cNvPr id="124" name="文本框 38"/>
          <p:cNvSpPr txBox="1"/>
          <p:nvPr/>
        </p:nvSpPr>
        <p:spPr>
          <a:xfrm>
            <a:off x="904457" y="5072551"/>
            <a:ext cx="1685077" cy="646331"/>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剪枝前</a:t>
            </a:r>
            <a:r>
              <a:rPr lang="en-US" altLang="zh-CN" dirty="0">
                <a:solidFill>
                  <a:srgbClr val="FF0000"/>
                </a:solidFill>
                <a:latin typeface="Times"/>
                <a:ea typeface="楷体" panose="02010609060101010101" pitchFamily="49" charset="-122"/>
              </a:rPr>
              <a:t>: 57.1%</a:t>
            </a:r>
            <a:endParaRPr lang="en-US" altLang="zh-CN" dirty="0">
              <a:solidFill>
                <a:srgbClr val="FF0000"/>
              </a:solidFill>
              <a:latin typeface="Times"/>
              <a:ea typeface="楷体" panose="02010609060101010101" pitchFamily="49" charset="-122"/>
            </a:endParaRPr>
          </a:p>
          <a:p>
            <a:r>
              <a:rPr lang="zh-CN" altLang="en-US" dirty="0">
                <a:solidFill>
                  <a:srgbClr val="FF0000"/>
                </a:solidFill>
                <a:latin typeface="Times"/>
                <a:ea typeface="楷体" panose="02010609060101010101" pitchFamily="49" charset="-122"/>
              </a:rPr>
              <a:t>剪枝后</a:t>
            </a:r>
            <a:r>
              <a:rPr lang="en-US" altLang="zh-CN" dirty="0">
                <a:solidFill>
                  <a:srgbClr val="FF0000"/>
                </a:solidFill>
                <a:latin typeface="Times"/>
                <a:ea typeface="楷体" panose="02010609060101010101" pitchFamily="49" charset="-122"/>
              </a:rPr>
              <a:t>: 71.4%</a:t>
            </a:r>
            <a:endParaRPr lang="zh-CN" altLang="en-US" dirty="0">
              <a:solidFill>
                <a:srgbClr val="FF0000"/>
              </a:solidFill>
              <a:latin typeface="Times"/>
              <a:ea typeface="楷体" panose="02010609060101010101" pitchFamily="49" charset="-122"/>
            </a:endParaRPr>
          </a:p>
        </p:txBody>
      </p:sp>
      <p:sp>
        <p:nvSpPr>
          <p:cNvPr id="125" name="文本框 39"/>
          <p:cNvSpPr txBox="1"/>
          <p:nvPr/>
        </p:nvSpPr>
        <p:spPr>
          <a:xfrm>
            <a:off x="458508" y="5644670"/>
            <a:ext cx="2031325" cy="369332"/>
          </a:xfrm>
          <a:prstGeom prst="rect">
            <a:avLst/>
          </a:prstGeom>
          <a:noFill/>
        </p:spPr>
        <p:txBody>
          <a:bodyPr wrap="square" rtlCol="0">
            <a:spAutoFit/>
          </a:bodyPr>
          <a:lstStyle/>
          <a:p>
            <a:r>
              <a:rPr lang="zh-CN" altLang="en-US" dirty="0">
                <a:solidFill>
                  <a:srgbClr val="FF0000"/>
                </a:solidFill>
                <a:latin typeface="Times"/>
                <a:ea typeface="楷体" panose="02010609060101010101" pitchFamily="49" charset="-122"/>
              </a:rPr>
              <a:t>后剪枝决策</a:t>
            </a:r>
            <a:r>
              <a:rPr lang="en-US" altLang="zh-CN" dirty="0">
                <a:solidFill>
                  <a:srgbClr val="FF0000"/>
                </a:solidFill>
                <a:latin typeface="Times"/>
                <a:ea typeface="楷体" panose="02010609060101010101" pitchFamily="49" charset="-122"/>
              </a:rPr>
              <a:t>: </a:t>
            </a:r>
            <a:r>
              <a:rPr lang="zh-CN" altLang="en-US" dirty="0">
                <a:solidFill>
                  <a:srgbClr val="FF0000"/>
                </a:solidFill>
                <a:latin typeface="Times"/>
                <a:ea typeface="楷体" panose="02010609060101010101" pitchFamily="49" charset="-122"/>
              </a:rPr>
              <a:t>剪枝</a:t>
            </a:r>
            <a:endParaRPr lang="zh-CN" altLang="en-US" dirty="0">
              <a:solidFill>
                <a:srgbClr val="FF0000"/>
              </a:solidFill>
              <a:latin typeface="Times"/>
              <a:ea typeface="楷体" panose="02010609060101010101" pitchFamily="49" charset="-122"/>
            </a:endParaRPr>
          </a:p>
        </p:txBody>
      </p:sp>
      <p:cxnSp>
        <p:nvCxnSpPr>
          <p:cNvPr id="126" name="直接箭头连接符 125"/>
          <p:cNvCxnSpPr/>
          <p:nvPr/>
        </p:nvCxnSpPr>
        <p:spPr>
          <a:xfrm flipV="1">
            <a:off x="1373459" y="3685194"/>
            <a:ext cx="415679" cy="1132625"/>
          </a:xfrm>
          <a:prstGeom prst="straightConnector1">
            <a:avLst/>
          </a:prstGeom>
          <a:ln w="127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77881" y="1405809"/>
            <a:ext cx="10816128" cy="753220"/>
          </a:xfrm>
          <a:prstGeom prst="rect">
            <a:avLst/>
          </a:prstGeom>
        </p:spPr>
        <p:txBody>
          <a:bodyPr wrap="square">
            <a:spAutoFit/>
          </a:bodyPr>
          <a:lstStyle/>
          <a:p>
            <a:pPr marL="285750" marR="0" lvl="0" indent="-285750" algn="just" defTabSz="914400" rtl="0" eaLnBrk="1" fontAlgn="auto" latinLnBrk="0" hangingPunct="1">
              <a:lnSpc>
                <a:spcPct val="125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对结点②，若将其替换为叶结点，根据落在其上的训练样本</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{1,2,3,14}</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，将其标记为“好瓜”，得到验证集精度提升至</a:t>
            </a:r>
            <a:r>
              <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71.4%</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，则决定剪枝。最终基于后剪枝策略得到的决策树如右下图所示。</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案例</a:t>
              </a:r>
              <a:r>
                <a:rPr lang="zh-CN" altLang="en-US" sz="1400">
                  <a:latin typeface="楷体" panose="02010609060101010101" pitchFamily="49" charset="-122"/>
                  <a:ea typeface="楷体" panose="02010609060101010101" pitchFamily="49" charset="-122"/>
                  <a:cs typeface="楷体" panose="02010609060101010101" pitchFamily="49" charset="-122"/>
                </a:rPr>
                <a:t>介绍</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pic>
        <p:nvPicPr>
          <p:cNvPr id="7" name="图片 6"/>
          <p:cNvPicPr>
            <a:picLocks noChangeAspect="1"/>
          </p:cNvPicPr>
          <p:nvPr/>
        </p:nvPicPr>
        <p:blipFill>
          <a:blip r:embed="rId6"/>
          <a:stretch>
            <a:fillRect/>
          </a:stretch>
        </p:blipFill>
        <p:spPr>
          <a:xfrm>
            <a:off x="3122930" y="741680"/>
            <a:ext cx="6554470" cy="777875"/>
          </a:xfrm>
          <a:prstGeom prst="rect">
            <a:avLst/>
          </a:prstGeom>
        </p:spPr>
      </p:pic>
      <p:sp>
        <p:nvSpPr>
          <p:cNvPr id="9" name="矩形 8"/>
          <p:cNvSpPr/>
          <p:nvPr/>
        </p:nvSpPr>
        <p:spPr>
          <a:xfrm>
            <a:off x="688041" y="1497884"/>
            <a:ext cx="10816128" cy="50673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使用构建的决策树模型对样本</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一</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进行分类，预测样本</a:t>
            </a:r>
            <a:r>
              <a:rPr lang="en-US"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一</a:t>
            </a:r>
            <a:r>
              <a:rPr lang="en-US" altLang="zh-CN" dirty="0">
                <a:latin typeface="微软雅黑" panose="020B0503020204020204" pitchFamily="34" charset="-122"/>
                <a:ea typeface="微软雅黑" panose="020B0503020204020204" pitchFamily="34" charset="-122"/>
                <a:sym typeface="+mn-ea"/>
              </a:rPr>
              <a:t>”</a:t>
            </a:r>
            <a:r>
              <a:rPr lang="zh-CN" altLang="en-US" dirty="0">
                <a:solidFill>
                  <a:srgbClr val="FF0000"/>
                </a:solidFill>
                <a:latin typeface="微软雅黑" panose="020B0503020204020204" pitchFamily="34" charset="-122"/>
                <a:ea typeface="微软雅黑" panose="020B0503020204020204" pitchFamily="34" charset="-122"/>
                <a:sym typeface="+mn-ea"/>
              </a:rPr>
              <a:t>是否为好瓜</a:t>
            </a:r>
            <a:endParaRPr lang="zh-CN" altLang="en-US" dirty="0">
              <a:solidFill>
                <a:srgbClr val="FF0000"/>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案例</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144510" y="5890895"/>
            <a:ext cx="3813175" cy="423545"/>
          </a:xfrm>
          <a:prstGeom prst="rect">
            <a:avLst/>
          </a:prstGeom>
          <a:noFill/>
        </p:spPr>
        <p:txBody>
          <a:bodyPr wrap="square">
            <a:spAutoFit/>
          </a:bodyPr>
          <a:lstStyle/>
          <a:p>
            <a:pPr marL="0" marR="0" indent="0" algn="l" defTabSz="825500" rtl="0" fontAlgn="auto" latinLnBrk="0" hangingPunct="0">
              <a:lnSpc>
                <a:spcPct val="120000"/>
              </a:lnSpc>
              <a:spcBef>
                <a:spcPts val="0"/>
              </a:spcBef>
              <a:spcAft>
                <a:spcPts val="0"/>
              </a:spcAft>
              <a:buClrTx/>
              <a:buSzTx/>
              <a:buFontTx/>
              <a:buNone/>
            </a:pP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决策树将样本</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一</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判别为</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好瓜</a:t>
            </a:r>
            <a:r>
              <a:rPr lang="en-US" altLang="zh-CN" sz="1800" b="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800" b="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1" name="组合 70"/>
          <p:cNvGrpSpPr/>
          <p:nvPr/>
        </p:nvGrpSpPr>
        <p:grpSpPr>
          <a:xfrm rot="0">
            <a:off x="3308985" y="6050915"/>
            <a:ext cx="3379470" cy="407670"/>
            <a:chOff x="2341355" y="4320514"/>
            <a:chExt cx="3582444" cy="432000"/>
          </a:xfrm>
        </p:grpSpPr>
        <p:sp>
          <p:nvSpPr>
            <p:cNvPr id="121" name="椭圆 120"/>
            <p:cNvSpPr/>
            <p:nvPr/>
          </p:nvSpPr>
          <p:spPr>
            <a:xfrm>
              <a:off x="2341355"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122" name="椭圆 121"/>
            <p:cNvSpPr/>
            <p:nvPr/>
          </p:nvSpPr>
          <p:spPr>
            <a:xfrm>
              <a:off x="3592577"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123" name="椭圆 122"/>
            <p:cNvSpPr/>
            <p:nvPr/>
          </p:nvSpPr>
          <p:spPr>
            <a:xfrm>
              <a:off x="4843799" y="4320514"/>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grpSp>
      <p:cxnSp>
        <p:nvCxnSpPr>
          <p:cNvPr id="72" name="直接连接符 71"/>
          <p:cNvCxnSpPr>
            <a:endCxn id="121" idx="0"/>
          </p:cNvCxnSpPr>
          <p:nvPr/>
        </p:nvCxnSpPr>
        <p:spPr>
          <a:xfrm flipH="1">
            <a:off x="3818255" y="5297805"/>
            <a:ext cx="1184910" cy="753110"/>
          </a:xfrm>
          <a:prstGeom prst="line">
            <a:avLst/>
          </a:prstGeom>
        </p:spPr>
        <p:style>
          <a:lnRef idx="1">
            <a:schemeClr val="dk1"/>
          </a:lnRef>
          <a:fillRef idx="0">
            <a:schemeClr val="dk1"/>
          </a:fillRef>
          <a:effectRef idx="0">
            <a:schemeClr val="dk1"/>
          </a:effectRef>
          <a:fontRef idx="minor">
            <a:schemeClr val="tx1"/>
          </a:fontRef>
        </p:style>
      </p:cxnSp>
      <p:sp>
        <p:nvSpPr>
          <p:cNvPr id="73" name="文本框 11"/>
          <p:cNvSpPr txBox="1"/>
          <p:nvPr/>
        </p:nvSpPr>
        <p:spPr>
          <a:xfrm>
            <a:off x="4950460" y="558990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清晰</a:t>
            </a:r>
            <a:endParaRPr lang="zh-CN" altLang="en-US" sz="1600" dirty="0">
              <a:latin typeface="楷体" panose="02010609060101010101" pitchFamily="49" charset="-122"/>
              <a:ea typeface="楷体" panose="02010609060101010101" pitchFamily="49" charset="-122"/>
            </a:endParaRPr>
          </a:p>
        </p:txBody>
      </p:sp>
      <p:cxnSp>
        <p:nvCxnSpPr>
          <p:cNvPr id="74" name="直接连接符 73"/>
          <p:cNvCxnSpPr>
            <a:endCxn id="123" idx="0"/>
          </p:cNvCxnSpPr>
          <p:nvPr/>
        </p:nvCxnSpPr>
        <p:spPr>
          <a:xfrm>
            <a:off x="4998085" y="5297805"/>
            <a:ext cx="1180465" cy="753110"/>
          </a:xfrm>
          <a:prstGeom prst="line">
            <a:avLst/>
          </a:prstGeom>
        </p:spPr>
        <p:style>
          <a:lnRef idx="1">
            <a:schemeClr val="dk1"/>
          </a:lnRef>
          <a:fillRef idx="0">
            <a:schemeClr val="dk1"/>
          </a:fillRef>
          <a:effectRef idx="0">
            <a:schemeClr val="dk1"/>
          </a:effectRef>
          <a:fontRef idx="minor">
            <a:schemeClr val="tx1"/>
          </a:fontRef>
        </p:style>
      </p:cxnSp>
      <p:cxnSp>
        <p:nvCxnSpPr>
          <p:cNvPr id="75" name="直接连接符 74"/>
          <p:cNvCxnSpPr>
            <a:stCxn id="76" idx="2"/>
            <a:endCxn id="122" idx="0"/>
          </p:cNvCxnSpPr>
          <p:nvPr/>
        </p:nvCxnSpPr>
        <p:spPr>
          <a:xfrm>
            <a:off x="4998085" y="5477510"/>
            <a:ext cx="0" cy="573405"/>
          </a:xfrm>
          <a:prstGeom prst="line">
            <a:avLst/>
          </a:prstGeom>
        </p:spPr>
        <p:style>
          <a:lnRef idx="1">
            <a:schemeClr val="dk1"/>
          </a:lnRef>
          <a:fillRef idx="0">
            <a:schemeClr val="dk1"/>
          </a:fillRef>
          <a:effectRef idx="0">
            <a:schemeClr val="dk1"/>
          </a:effectRef>
          <a:fontRef idx="minor">
            <a:schemeClr val="tx1"/>
          </a:fontRef>
        </p:style>
      </p:cxnSp>
      <p:sp>
        <p:nvSpPr>
          <p:cNvPr id="76" name="圆角矩形 10"/>
          <p:cNvSpPr/>
          <p:nvPr/>
        </p:nvSpPr>
        <p:spPr>
          <a:xfrm>
            <a:off x="4488815" y="5069840"/>
            <a:ext cx="1018540" cy="407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纹理</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77" name="文本框 20"/>
          <p:cNvSpPr txBox="1"/>
          <p:nvPr/>
        </p:nvSpPr>
        <p:spPr>
          <a:xfrm>
            <a:off x="5823585" y="558990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模糊</a:t>
            </a:r>
            <a:endParaRPr lang="zh-CN" altLang="en-US" sz="1600" dirty="0">
              <a:latin typeface="楷体" panose="02010609060101010101" pitchFamily="49" charset="-122"/>
              <a:ea typeface="楷体" panose="02010609060101010101" pitchFamily="49" charset="-122"/>
            </a:endParaRPr>
          </a:p>
        </p:txBody>
      </p:sp>
      <p:sp>
        <p:nvSpPr>
          <p:cNvPr id="78" name="文本框 21"/>
          <p:cNvSpPr txBox="1"/>
          <p:nvPr/>
        </p:nvSpPr>
        <p:spPr>
          <a:xfrm>
            <a:off x="3604260" y="558990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稍糊</a:t>
            </a:r>
            <a:endParaRPr lang="zh-CN" altLang="en-US" sz="1600" dirty="0">
              <a:latin typeface="楷体" panose="02010609060101010101" pitchFamily="49" charset="-122"/>
              <a:ea typeface="楷体" panose="02010609060101010101" pitchFamily="49" charset="-122"/>
            </a:endParaRPr>
          </a:p>
        </p:txBody>
      </p:sp>
      <p:sp>
        <p:nvSpPr>
          <p:cNvPr id="79" name="椭圆 78"/>
          <p:cNvSpPr/>
          <p:nvPr/>
        </p:nvSpPr>
        <p:spPr>
          <a:xfrm>
            <a:off x="3308985" y="5069840"/>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80" name="椭圆 79"/>
          <p:cNvSpPr/>
          <p:nvPr/>
        </p:nvSpPr>
        <p:spPr>
          <a:xfrm>
            <a:off x="5666740" y="5069840"/>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cxnSp>
        <p:nvCxnSpPr>
          <p:cNvPr id="81" name="直接连接符 80"/>
          <p:cNvCxnSpPr/>
          <p:nvPr/>
        </p:nvCxnSpPr>
        <p:spPr>
          <a:xfrm flipH="1">
            <a:off x="3818255" y="4316730"/>
            <a:ext cx="1184910" cy="753110"/>
          </a:xfrm>
          <a:prstGeom prst="line">
            <a:avLst/>
          </a:prstGeom>
        </p:spPr>
        <p:style>
          <a:lnRef idx="1">
            <a:schemeClr val="dk1"/>
          </a:lnRef>
          <a:fillRef idx="0">
            <a:schemeClr val="dk1"/>
          </a:fillRef>
          <a:effectRef idx="0">
            <a:schemeClr val="dk1"/>
          </a:effectRef>
          <a:fontRef idx="minor">
            <a:schemeClr val="tx1"/>
          </a:fontRef>
        </p:style>
      </p:cxnSp>
      <p:sp>
        <p:nvSpPr>
          <p:cNvPr id="82" name="文本框 26"/>
          <p:cNvSpPr txBox="1"/>
          <p:nvPr/>
        </p:nvSpPr>
        <p:spPr>
          <a:xfrm>
            <a:off x="4950460" y="46094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83" name="直接连接符 82"/>
          <p:cNvCxnSpPr/>
          <p:nvPr/>
        </p:nvCxnSpPr>
        <p:spPr>
          <a:xfrm>
            <a:off x="4998085" y="4316730"/>
            <a:ext cx="1180465" cy="753110"/>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p:cNvCxnSpPr/>
          <p:nvPr/>
        </p:nvCxnSpPr>
        <p:spPr>
          <a:xfrm>
            <a:off x="4998085" y="4497070"/>
            <a:ext cx="0" cy="573405"/>
          </a:xfrm>
          <a:prstGeom prst="line">
            <a:avLst/>
          </a:prstGeom>
        </p:spPr>
        <p:style>
          <a:lnRef idx="1">
            <a:schemeClr val="dk1"/>
          </a:lnRef>
          <a:fillRef idx="0">
            <a:schemeClr val="dk1"/>
          </a:fillRef>
          <a:effectRef idx="0">
            <a:schemeClr val="dk1"/>
          </a:effectRef>
          <a:fontRef idx="minor">
            <a:schemeClr val="tx1"/>
          </a:fontRef>
        </p:style>
      </p:cxnSp>
      <p:sp>
        <p:nvSpPr>
          <p:cNvPr id="85" name="文本框 29"/>
          <p:cNvSpPr txBox="1"/>
          <p:nvPr/>
        </p:nvSpPr>
        <p:spPr>
          <a:xfrm>
            <a:off x="5823585" y="46094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86" name="文本框 30"/>
          <p:cNvSpPr txBox="1"/>
          <p:nvPr/>
        </p:nvSpPr>
        <p:spPr>
          <a:xfrm>
            <a:off x="3604260" y="46094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青绿</a:t>
            </a:r>
            <a:endParaRPr lang="zh-CN" altLang="en-US" sz="1600" dirty="0">
              <a:latin typeface="楷体" panose="02010609060101010101" pitchFamily="49" charset="-122"/>
              <a:ea typeface="楷体" panose="02010609060101010101" pitchFamily="49" charset="-122"/>
            </a:endParaRPr>
          </a:p>
        </p:txBody>
      </p:sp>
      <p:sp>
        <p:nvSpPr>
          <p:cNvPr id="87" name="圆角矩形 21"/>
          <p:cNvSpPr/>
          <p:nvPr/>
        </p:nvSpPr>
        <p:spPr>
          <a:xfrm>
            <a:off x="4488815" y="4083685"/>
            <a:ext cx="1018540" cy="407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色泽</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88" name="椭圆 87"/>
          <p:cNvSpPr/>
          <p:nvPr/>
        </p:nvSpPr>
        <p:spPr>
          <a:xfrm>
            <a:off x="5666740" y="4083685"/>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89" name="椭圆 88"/>
          <p:cNvSpPr/>
          <p:nvPr/>
        </p:nvSpPr>
        <p:spPr>
          <a:xfrm>
            <a:off x="6839585" y="4083685"/>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cxnSp>
        <p:nvCxnSpPr>
          <p:cNvPr id="90" name="直接连接符 89"/>
          <p:cNvCxnSpPr/>
          <p:nvPr/>
        </p:nvCxnSpPr>
        <p:spPr>
          <a:xfrm flipH="1">
            <a:off x="4987290" y="3324860"/>
            <a:ext cx="1184910" cy="753110"/>
          </a:xfrm>
          <a:prstGeom prst="line">
            <a:avLst/>
          </a:prstGeom>
        </p:spPr>
        <p:style>
          <a:lnRef idx="1">
            <a:schemeClr val="dk1"/>
          </a:lnRef>
          <a:fillRef idx="0">
            <a:schemeClr val="dk1"/>
          </a:fillRef>
          <a:effectRef idx="0">
            <a:schemeClr val="dk1"/>
          </a:effectRef>
          <a:fontRef idx="minor">
            <a:schemeClr val="tx1"/>
          </a:fontRef>
        </p:style>
      </p:cxnSp>
      <p:sp>
        <p:nvSpPr>
          <p:cNvPr id="91" name="文本框 35"/>
          <p:cNvSpPr txBox="1"/>
          <p:nvPr/>
        </p:nvSpPr>
        <p:spPr>
          <a:xfrm>
            <a:off x="6120130" y="361696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蜷缩</a:t>
            </a:r>
            <a:endParaRPr lang="zh-CN" altLang="en-US" sz="1600" dirty="0">
              <a:latin typeface="楷体" panose="02010609060101010101" pitchFamily="49" charset="-122"/>
              <a:ea typeface="楷体" panose="02010609060101010101" pitchFamily="49" charset="-122"/>
            </a:endParaRPr>
          </a:p>
        </p:txBody>
      </p:sp>
      <p:cxnSp>
        <p:nvCxnSpPr>
          <p:cNvPr id="92" name="直接连接符 91"/>
          <p:cNvCxnSpPr/>
          <p:nvPr/>
        </p:nvCxnSpPr>
        <p:spPr>
          <a:xfrm>
            <a:off x="6167755" y="3324860"/>
            <a:ext cx="1180465" cy="75311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p:cNvCxnSpPr/>
          <p:nvPr/>
        </p:nvCxnSpPr>
        <p:spPr>
          <a:xfrm>
            <a:off x="6167755" y="3504565"/>
            <a:ext cx="0" cy="573405"/>
          </a:xfrm>
          <a:prstGeom prst="line">
            <a:avLst/>
          </a:prstGeom>
        </p:spPr>
        <p:style>
          <a:lnRef idx="1">
            <a:schemeClr val="dk1"/>
          </a:lnRef>
          <a:fillRef idx="0">
            <a:schemeClr val="dk1"/>
          </a:fillRef>
          <a:effectRef idx="0">
            <a:schemeClr val="dk1"/>
          </a:effectRef>
          <a:fontRef idx="minor">
            <a:schemeClr val="tx1"/>
          </a:fontRef>
        </p:style>
      </p:cxnSp>
      <p:sp>
        <p:nvSpPr>
          <p:cNvPr id="94" name="文本框 38"/>
          <p:cNvSpPr txBox="1"/>
          <p:nvPr/>
        </p:nvSpPr>
        <p:spPr>
          <a:xfrm>
            <a:off x="6993255" y="361696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硬挺</a:t>
            </a:r>
            <a:endParaRPr lang="zh-CN" altLang="en-US" sz="1600" dirty="0">
              <a:latin typeface="楷体" panose="02010609060101010101" pitchFamily="49" charset="-122"/>
              <a:ea typeface="楷体" panose="02010609060101010101" pitchFamily="49" charset="-122"/>
            </a:endParaRPr>
          </a:p>
        </p:txBody>
      </p:sp>
      <p:sp>
        <p:nvSpPr>
          <p:cNvPr id="95" name="文本框 39"/>
          <p:cNvSpPr txBox="1"/>
          <p:nvPr/>
        </p:nvSpPr>
        <p:spPr>
          <a:xfrm>
            <a:off x="4773930" y="361696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稍蜷</a:t>
            </a:r>
            <a:endParaRPr lang="zh-CN" altLang="en-US" sz="1600" dirty="0">
              <a:latin typeface="楷体" panose="02010609060101010101" pitchFamily="49" charset="-122"/>
              <a:ea typeface="楷体" panose="02010609060101010101" pitchFamily="49" charset="-122"/>
            </a:endParaRPr>
          </a:p>
        </p:txBody>
      </p:sp>
      <p:sp>
        <p:nvSpPr>
          <p:cNvPr id="96" name="圆角矩形 30"/>
          <p:cNvSpPr/>
          <p:nvPr/>
        </p:nvSpPr>
        <p:spPr>
          <a:xfrm>
            <a:off x="5677535" y="3097530"/>
            <a:ext cx="1018540" cy="407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根蒂</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97" name="椭圆 96"/>
          <p:cNvSpPr/>
          <p:nvPr/>
        </p:nvSpPr>
        <p:spPr>
          <a:xfrm>
            <a:off x="2112010" y="4095115"/>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好瓜</a:t>
            </a:r>
            <a:endParaRPr lang="zh-CN" altLang="en-US" sz="2000" dirty="0"/>
          </a:p>
        </p:txBody>
      </p:sp>
      <p:sp>
        <p:nvSpPr>
          <p:cNvPr id="98" name="椭圆 97"/>
          <p:cNvSpPr/>
          <p:nvPr/>
        </p:nvSpPr>
        <p:spPr>
          <a:xfrm>
            <a:off x="3270885" y="4095115"/>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sp>
        <p:nvSpPr>
          <p:cNvPr id="99" name="椭圆 98"/>
          <p:cNvSpPr/>
          <p:nvPr/>
        </p:nvSpPr>
        <p:spPr>
          <a:xfrm>
            <a:off x="953135" y="4095115"/>
            <a:ext cx="1018540" cy="407670"/>
          </a:xfrm>
          <a:prstGeom prst="ellipse">
            <a:avLst/>
          </a:prstGeom>
          <a:solidFill>
            <a:srgbClr val="D8422A"/>
          </a:solidFill>
          <a:ln w="19050">
            <a:solidFill>
              <a:srgbClr val="D8422A"/>
            </a:solid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solidFill>
                  <a:schemeClr val="bg1"/>
                </a:solidFill>
              </a:rPr>
              <a:t>好瓜</a:t>
            </a:r>
            <a:endParaRPr lang="zh-CN" altLang="en-US" sz="2000" dirty="0">
              <a:solidFill>
                <a:schemeClr val="bg1"/>
              </a:solidFill>
            </a:endParaRPr>
          </a:p>
        </p:txBody>
      </p:sp>
      <p:cxnSp>
        <p:nvCxnSpPr>
          <p:cNvPr id="100" name="直接连接符 99"/>
          <p:cNvCxnSpPr/>
          <p:nvPr/>
        </p:nvCxnSpPr>
        <p:spPr>
          <a:xfrm flipH="1">
            <a:off x="1462405" y="3326765"/>
            <a:ext cx="1184910" cy="753110"/>
          </a:xfrm>
          <a:prstGeom prst="line">
            <a:avLst/>
          </a:prstGeom>
          <a:ln w="19050">
            <a:solidFill>
              <a:srgbClr val="D8422A"/>
            </a:solidFill>
          </a:ln>
        </p:spPr>
        <p:style>
          <a:lnRef idx="1">
            <a:schemeClr val="dk1"/>
          </a:lnRef>
          <a:fillRef idx="0">
            <a:schemeClr val="dk1"/>
          </a:fillRef>
          <a:effectRef idx="0">
            <a:schemeClr val="dk1"/>
          </a:effectRef>
          <a:fontRef idx="minor">
            <a:schemeClr val="tx1"/>
          </a:fontRef>
        </p:style>
      </p:cxnSp>
      <p:sp>
        <p:nvSpPr>
          <p:cNvPr id="101" name="文本框 45"/>
          <p:cNvSpPr txBox="1"/>
          <p:nvPr/>
        </p:nvSpPr>
        <p:spPr>
          <a:xfrm>
            <a:off x="2595245" y="361950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乌黑</a:t>
            </a:r>
            <a:endParaRPr lang="zh-CN" altLang="en-US" sz="1600" dirty="0">
              <a:latin typeface="楷体" panose="02010609060101010101" pitchFamily="49" charset="-122"/>
              <a:ea typeface="楷体" panose="02010609060101010101" pitchFamily="49" charset="-122"/>
            </a:endParaRPr>
          </a:p>
        </p:txBody>
      </p:sp>
      <p:cxnSp>
        <p:nvCxnSpPr>
          <p:cNvPr id="102" name="直接连接符 101"/>
          <p:cNvCxnSpPr/>
          <p:nvPr/>
        </p:nvCxnSpPr>
        <p:spPr>
          <a:xfrm>
            <a:off x="2642870" y="3326765"/>
            <a:ext cx="1180465" cy="753110"/>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a:off x="2642870" y="3507105"/>
            <a:ext cx="0" cy="573405"/>
          </a:xfrm>
          <a:prstGeom prst="line">
            <a:avLst/>
          </a:prstGeom>
        </p:spPr>
        <p:style>
          <a:lnRef idx="1">
            <a:schemeClr val="dk1"/>
          </a:lnRef>
          <a:fillRef idx="0">
            <a:schemeClr val="dk1"/>
          </a:fillRef>
          <a:effectRef idx="0">
            <a:schemeClr val="dk1"/>
          </a:effectRef>
          <a:fontRef idx="minor">
            <a:schemeClr val="tx1"/>
          </a:fontRef>
        </p:style>
      </p:cxnSp>
      <p:sp>
        <p:nvSpPr>
          <p:cNvPr id="104" name="文本框 48"/>
          <p:cNvSpPr txBox="1"/>
          <p:nvPr/>
        </p:nvSpPr>
        <p:spPr>
          <a:xfrm>
            <a:off x="3467735" y="361950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浅白</a:t>
            </a:r>
            <a:endParaRPr lang="zh-CN" altLang="en-US" sz="1600" dirty="0">
              <a:latin typeface="楷体" panose="02010609060101010101" pitchFamily="49" charset="-122"/>
              <a:ea typeface="楷体" panose="02010609060101010101" pitchFamily="49" charset="-122"/>
            </a:endParaRPr>
          </a:p>
        </p:txBody>
      </p:sp>
      <p:sp>
        <p:nvSpPr>
          <p:cNvPr id="105" name="文本框 49"/>
          <p:cNvSpPr txBox="1"/>
          <p:nvPr/>
        </p:nvSpPr>
        <p:spPr>
          <a:xfrm>
            <a:off x="1248410" y="3619500"/>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FF0000"/>
                </a:solidFill>
                <a:latin typeface="楷体" panose="02010609060101010101" pitchFamily="49" charset="-122"/>
                <a:ea typeface="楷体" panose="02010609060101010101" pitchFamily="49" charset="-122"/>
              </a:rPr>
              <a:t>青绿</a:t>
            </a:r>
            <a:endParaRPr lang="zh-CN" altLang="en-US" sz="1600" dirty="0">
              <a:solidFill>
                <a:srgbClr val="FF0000"/>
              </a:solidFill>
              <a:latin typeface="楷体" panose="02010609060101010101" pitchFamily="49" charset="-122"/>
              <a:ea typeface="楷体" panose="02010609060101010101" pitchFamily="49" charset="-122"/>
            </a:endParaRPr>
          </a:p>
        </p:txBody>
      </p:sp>
      <p:sp>
        <p:nvSpPr>
          <p:cNvPr id="106" name="圆角矩形 40"/>
          <p:cNvSpPr/>
          <p:nvPr/>
        </p:nvSpPr>
        <p:spPr>
          <a:xfrm>
            <a:off x="2117725" y="3096895"/>
            <a:ext cx="1018540" cy="407670"/>
          </a:xfrm>
          <a:prstGeom prst="roundRect">
            <a:avLst/>
          </a:prstGeom>
          <a:ln w="19050">
            <a:solidFill>
              <a:srgbClr val="D8422A"/>
            </a:solid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色泽</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107" name="椭圆 106"/>
          <p:cNvSpPr/>
          <p:nvPr/>
        </p:nvSpPr>
        <p:spPr>
          <a:xfrm>
            <a:off x="7932420" y="3096895"/>
            <a:ext cx="1018540" cy="4076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t>坏瓜</a:t>
            </a:r>
            <a:endParaRPr lang="zh-CN" altLang="en-US" sz="2000" dirty="0"/>
          </a:p>
        </p:txBody>
      </p:sp>
      <p:cxnSp>
        <p:nvCxnSpPr>
          <p:cNvPr id="108" name="直接连接符 107"/>
          <p:cNvCxnSpPr>
            <a:stCxn id="111" idx="2"/>
            <a:endCxn id="96" idx="0"/>
          </p:cNvCxnSpPr>
          <p:nvPr/>
        </p:nvCxnSpPr>
        <p:spPr>
          <a:xfrm>
            <a:off x="5033010" y="2528570"/>
            <a:ext cx="1153795" cy="569595"/>
          </a:xfrm>
          <a:prstGeom prst="line">
            <a:avLst/>
          </a:prstGeom>
        </p:spPr>
        <p:style>
          <a:lnRef idx="1">
            <a:schemeClr val="dk1"/>
          </a:lnRef>
          <a:fillRef idx="0">
            <a:schemeClr val="dk1"/>
          </a:fillRef>
          <a:effectRef idx="0">
            <a:schemeClr val="dk1"/>
          </a:effectRef>
          <a:fontRef idx="minor">
            <a:schemeClr val="tx1"/>
          </a:fontRef>
        </p:style>
      </p:cxnSp>
      <p:cxnSp>
        <p:nvCxnSpPr>
          <p:cNvPr id="109" name="直接连接符 108"/>
          <p:cNvCxnSpPr>
            <a:endCxn id="107" idx="0"/>
          </p:cNvCxnSpPr>
          <p:nvPr/>
        </p:nvCxnSpPr>
        <p:spPr>
          <a:xfrm>
            <a:off x="5358130" y="2534285"/>
            <a:ext cx="3083560" cy="562610"/>
          </a:xfrm>
          <a:prstGeom prst="line">
            <a:avLst/>
          </a:prstGeom>
        </p:spPr>
        <p:style>
          <a:lnRef idx="1">
            <a:schemeClr val="dk1"/>
          </a:lnRef>
          <a:fillRef idx="0">
            <a:schemeClr val="dk1"/>
          </a:fillRef>
          <a:effectRef idx="0">
            <a:schemeClr val="dk1"/>
          </a:effectRef>
          <a:fontRef idx="minor">
            <a:schemeClr val="tx1"/>
          </a:fontRef>
        </p:style>
      </p:cxnSp>
      <p:cxnSp>
        <p:nvCxnSpPr>
          <p:cNvPr id="110" name="直接连接符 109"/>
          <p:cNvCxnSpPr>
            <a:endCxn id="106" idx="0"/>
          </p:cNvCxnSpPr>
          <p:nvPr/>
        </p:nvCxnSpPr>
        <p:spPr>
          <a:xfrm flipH="1">
            <a:off x="2626995" y="2522220"/>
            <a:ext cx="2146300" cy="574675"/>
          </a:xfrm>
          <a:prstGeom prst="line">
            <a:avLst/>
          </a:prstGeom>
          <a:ln w="19050">
            <a:solidFill>
              <a:srgbClr val="D8422A"/>
            </a:solidFill>
          </a:ln>
        </p:spPr>
        <p:style>
          <a:lnRef idx="1">
            <a:schemeClr val="dk1"/>
          </a:lnRef>
          <a:fillRef idx="0">
            <a:schemeClr val="dk1"/>
          </a:fillRef>
          <a:effectRef idx="0">
            <a:schemeClr val="dk1"/>
          </a:effectRef>
          <a:fontRef idx="minor">
            <a:schemeClr val="tx1"/>
          </a:fontRef>
        </p:style>
      </p:cxnSp>
      <p:sp>
        <p:nvSpPr>
          <p:cNvPr id="111" name="圆角矩形 45"/>
          <p:cNvSpPr/>
          <p:nvPr/>
        </p:nvSpPr>
        <p:spPr>
          <a:xfrm>
            <a:off x="4354195" y="2120900"/>
            <a:ext cx="1358265" cy="407670"/>
          </a:xfrm>
          <a:prstGeom prst="roundRect">
            <a:avLst/>
          </a:prstGeom>
          <a:ln w="19050">
            <a:solidFill>
              <a:srgbClr val="D8422A"/>
            </a:solidFill>
          </a:ln>
        </p:spPr>
        <p:style>
          <a:lnRef idx="2">
            <a:schemeClr val="dk1"/>
          </a:lnRef>
          <a:fillRef idx="1">
            <a:schemeClr val="lt1"/>
          </a:fillRef>
          <a:effectRef idx="0">
            <a:schemeClr val="dk1"/>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2000" dirty="0">
                <a:latin typeface="Times" panose="02020603060405020304" pitchFamily="18" charset="0"/>
              </a:rPr>
              <a:t>脐部</a:t>
            </a:r>
            <a:r>
              <a:rPr lang="en-US" altLang="zh-CN" sz="2000" dirty="0">
                <a:latin typeface="Times" panose="02020603060405020304" pitchFamily="18" charset="0"/>
              </a:rPr>
              <a:t>=?</a:t>
            </a:r>
            <a:endParaRPr lang="zh-CN" altLang="en-US" sz="2000" dirty="0">
              <a:latin typeface="Times" panose="02020603060405020304" pitchFamily="18" charset="0"/>
            </a:endParaRPr>
          </a:p>
        </p:txBody>
      </p:sp>
      <p:sp>
        <p:nvSpPr>
          <p:cNvPr id="112" name="文本框 59"/>
          <p:cNvSpPr txBox="1"/>
          <p:nvPr/>
        </p:nvSpPr>
        <p:spPr>
          <a:xfrm>
            <a:off x="7385685" y="26028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平坦</a:t>
            </a:r>
            <a:endParaRPr lang="zh-CN" altLang="en-US" sz="1600" dirty="0">
              <a:latin typeface="楷体" panose="02010609060101010101" pitchFamily="49" charset="-122"/>
              <a:ea typeface="楷体" panose="02010609060101010101" pitchFamily="49" charset="-122"/>
            </a:endParaRPr>
          </a:p>
        </p:txBody>
      </p:sp>
      <p:sp>
        <p:nvSpPr>
          <p:cNvPr id="113" name="文本框 60"/>
          <p:cNvSpPr txBox="1"/>
          <p:nvPr/>
        </p:nvSpPr>
        <p:spPr>
          <a:xfrm>
            <a:off x="4899660" y="26028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楷体" panose="02010609060101010101" pitchFamily="49" charset="-122"/>
                <a:ea typeface="楷体" panose="02010609060101010101" pitchFamily="49" charset="-122"/>
              </a:rPr>
              <a:t>稍凹</a:t>
            </a:r>
            <a:endParaRPr lang="zh-CN" altLang="en-US" sz="1600" dirty="0">
              <a:latin typeface="楷体" panose="02010609060101010101" pitchFamily="49" charset="-122"/>
              <a:ea typeface="楷体" panose="02010609060101010101" pitchFamily="49" charset="-122"/>
            </a:endParaRPr>
          </a:p>
        </p:txBody>
      </p:sp>
      <p:sp>
        <p:nvSpPr>
          <p:cNvPr id="114" name="文本框 61"/>
          <p:cNvSpPr txBox="1"/>
          <p:nvPr/>
        </p:nvSpPr>
        <p:spPr>
          <a:xfrm>
            <a:off x="2785110" y="2602865"/>
            <a:ext cx="609600" cy="34861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FF0000"/>
                </a:solidFill>
                <a:latin typeface="楷体" panose="02010609060101010101" pitchFamily="49" charset="-122"/>
                <a:ea typeface="楷体" panose="02010609060101010101" pitchFamily="49" charset="-122"/>
              </a:rPr>
              <a:t>凹陷</a:t>
            </a:r>
            <a:endParaRPr lang="zh-CN" altLang="en-US" sz="1600" dirty="0">
              <a:solidFill>
                <a:srgbClr val="FF0000"/>
              </a:solidFill>
              <a:latin typeface="楷体" panose="02010609060101010101" pitchFamily="49" charset="-122"/>
              <a:ea typeface="楷体" panose="02010609060101010101" pitchFamily="49" charset="-122"/>
            </a:endParaRPr>
          </a:p>
        </p:txBody>
      </p:sp>
      <p:sp>
        <p:nvSpPr>
          <p:cNvPr id="115" name="椭圆 114"/>
          <p:cNvSpPr/>
          <p:nvPr/>
        </p:nvSpPr>
        <p:spPr>
          <a:xfrm>
            <a:off x="4186555" y="1994535"/>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1</a:t>
            </a:r>
            <a:endParaRPr lang="zh-CN" altLang="en-US" sz="1600" dirty="0">
              <a:solidFill>
                <a:schemeClr val="tx1"/>
              </a:solidFill>
              <a:latin typeface="Times"/>
            </a:endParaRPr>
          </a:p>
        </p:txBody>
      </p:sp>
      <p:sp>
        <p:nvSpPr>
          <p:cNvPr id="116" name="椭圆 115"/>
          <p:cNvSpPr/>
          <p:nvPr/>
        </p:nvSpPr>
        <p:spPr>
          <a:xfrm>
            <a:off x="1968500" y="2956560"/>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2</a:t>
            </a:r>
            <a:endParaRPr lang="zh-CN" altLang="en-US" sz="1600" dirty="0">
              <a:solidFill>
                <a:schemeClr val="tx1"/>
              </a:solidFill>
              <a:latin typeface="Times"/>
            </a:endParaRPr>
          </a:p>
        </p:txBody>
      </p:sp>
      <p:sp>
        <p:nvSpPr>
          <p:cNvPr id="117" name="椭圆 116"/>
          <p:cNvSpPr/>
          <p:nvPr/>
        </p:nvSpPr>
        <p:spPr>
          <a:xfrm>
            <a:off x="5511165" y="2967355"/>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3</a:t>
            </a:r>
            <a:endParaRPr lang="zh-CN" altLang="en-US" sz="1600" dirty="0">
              <a:solidFill>
                <a:schemeClr val="tx1"/>
              </a:solidFill>
              <a:latin typeface="Times"/>
            </a:endParaRPr>
          </a:p>
        </p:txBody>
      </p:sp>
      <p:sp>
        <p:nvSpPr>
          <p:cNvPr id="118" name="椭圆 117"/>
          <p:cNvSpPr/>
          <p:nvPr/>
        </p:nvSpPr>
        <p:spPr>
          <a:xfrm>
            <a:off x="7769860" y="3020695"/>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4</a:t>
            </a:r>
            <a:endParaRPr lang="zh-CN" altLang="en-US" sz="1600" dirty="0">
              <a:solidFill>
                <a:schemeClr val="tx1"/>
              </a:solidFill>
              <a:latin typeface="Times"/>
            </a:endParaRPr>
          </a:p>
        </p:txBody>
      </p:sp>
      <p:sp>
        <p:nvSpPr>
          <p:cNvPr id="119" name="椭圆 118"/>
          <p:cNvSpPr/>
          <p:nvPr/>
        </p:nvSpPr>
        <p:spPr>
          <a:xfrm>
            <a:off x="4335780" y="3909695"/>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5</a:t>
            </a:r>
            <a:endParaRPr lang="zh-CN" altLang="en-US" sz="1600" dirty="0">
              <a:solidFill>
                <a:schemeClr val="tx1"/>
              </a:solidFill>
              <a:latin typeface="Times"/>
            </a:endParaRPr>
          </a:p>
        </p:txBody>
      </p:sp>
      <p:sp>
        <p:nvSpPr>
          <p:cNvPr id="120" name="椭圆 119"/>
          <p:cNvSpPr/>
          <p:nvPr/>
        </p:nvSpPr>
        <p:spPr>
          <a:xfrm>
            <a:off x="4354195" y="4872355"/>
            <a:ext cx="271780" cy="271780"/>
          </a:xfrm>
          <a:prstGeom prst="ellipse">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tIns="0"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latin typeface="Times"/>
              </a:rPr>
              <a:t>6</a:t>
            </a:r>
            <a:endParaRPr lang="zh-CN" altLang="en-US" sz="1600" dirty="0">
              <a:solidFill>
                <a:schemeClr val="tx1"/>
              </a:solidFill>
              <a:latin typeface="Time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190329"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4421159" y="1855998"/>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4490886" y="1928758"/>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30" name="右箭头 29"/>
          <p:cNvSpPr/>
          <p:nvPr/>
        </p:nvSpPr>
        <p:spPr>
          <a:xfrm>
            <a:off x="5098073" y="204821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518518" y="192875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决策树分类算法</a:t>
            </a:r>
            <a:endParaRPr lang="zh-CN" altLang="en-US" dirty="0">
              <a:solidFill>
                <a:schemeClr val="tx1"/>
              </a:solidFill>
            </a:endParaRPr>
          </a:p>
        </p:txBody>
      </p:sp>
      <p:sp>
        <p:nvSpPr>
          <p:cNvPr id="19" name="椭圆 18"/>
          <p:cNvSpPr/>
          <p:nvPr/>
        </p:nvSpPr>
        <p:spPr>
          <a:xfrm>
            <a:off x="4421159" y="2813995"/>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20" name="文本框 19"/>
          <p:cNvSpPr txBox="1"/>
          <p:nvPr/>
        </p:nvSpPr>
        <p:spPr>
          <a:xfrm>
            <a:off x="4490886" y="2886755"/>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sp>
        <p:nvSpPr>
          <p:cNvPr id="31" name="右箭头 29"/>
          <p:cNvSpPr/>
          <p:nvPr/>
        </p:nvSpPr>
        <p:spPr>
          <a:xfrm>
            <a:off x="5098073" y="300117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518518" y="288172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案例介绍</a:t>
            </a:r>
            <a:endParaRPr lang="zh-CN" altLang="en-US" dirty="0">
              <a:solidFill>
                <a:schemeClr val="tx1"/>
              </a:solidFill>
            </a:endParaRPr>
          </a:p>
        </p:txBody>
      </p:sp>
      <p:sp>
        <p:nvSpPr>
          <p:cNvPr id="49" name="椭圆 48"/>
          <p:cNvSpPr/>
          <p:nvPr/>
        </p:nvSpPr>
        <p:spPr>
          <a:xfrm>
            <a:off x="4421159" y="3835197"/>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50" name="文本框 49"/>
          <p:cNvSpPr txBox="1"/>
          <p:nvPr/>
        </p:nvSpPr>
        <p:spPr>
          <a:xfrm>
            <a:off x="4490886" y="3907957"/>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51" name="右箭头 29"/>
          <p:cNvSpPr/>
          <p:nvPr/>
        </p:nvSpPr>
        <p:spPr>
          <a:xfrm>
            <a:off x="5098073" y="402238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5518518" y="3902923"/>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bg1"/>
                </a:solidFill>
              </a:rPr>
              <a:t>代码实践</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190329"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4421159" y="1855998"/>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4490886" y="1928758"/>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30" name="右箭头 29"/>
          <p:cNvSpPr/>
          <p:nvPr/>
        </p:nvSpPr>
        <p:spPr>
          <a:xfrm>
            <a:off x="5098073" y="204821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518518" y="1928757"/>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决策树分类算法</a:t>
            </a:r>
            <a:endParaRPr lang="zh-CN" altLang="en-US" dirty="0"/>
          </a:p>
        </p:txBody>
      </p:sp>
      <p:sp>
        <p:nvSpPr>
          <p:cNvPr id="19" name="椭圆 18"/>
          <p:cNvSpPr/>
          <p:nvPr/>
        </p:nvSpPr>
        <p:spPr>
          <a:xfrm>
            <a:off x="4421159" y="2813995"/>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4490886" y="2886755"/>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sp>
        <p:nvSpPr>
          <p:cNvPr id="31" name="右箭头 29"/>
          <p:cNvSpPr/>
          <p:nvPr/>
        </p:nvSpPr>
        <p:spPr>
          <a:xfrm>
            <a:off x="5098073" y="300117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518518" y="288172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案例介绍</a:t>
            </a:r>
            <a:endParaRPr lang="zh-CN" altLang="en-US" dirty="0">
              <a:solidFill>
                <a:schemeClr val="tx1"/>
              </a:solidFill>
            </a:endParaRPr>
          </a:p>
        </p:txBody>
      </p:sp>
      <p:sp>
        <p:nvSpPr>
          <p:cNvPr id="49" name="椭圆 48"/>
          <p:cNvSpPr/>
          <p:nvPr/>
        </p:nvSpPr>
        <p:spPr>
          <a:xfrm>
            <a:off x="4421159" y="3835197"/>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50" name="文本框 49"/>
          <p:cNvSpPr txBox="1"/>
          <p:nvPr/>
        </p:nvSpPr>
        <p:spPr>
          <a:xfrm>
            <a:off x="4490886" y="3907957"/>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sp>
        <p:nvSpPr>
          <p:cNvPr id="51" name="右箭头 29"/>
          <p:cNvSpPr/>
          <p:nvPr/>
        </p:nvSpPr>
        <p:spPr>
          <a:xfrm>
            <a:off x="5098073" y="402238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5518518" y="3902923"/>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代码实践</a:t>
            </a:r>
            <a:endParaRPr lang="zh-CN" alt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3644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基于决策树</a:t>
            </a:r>
            <a:r>
              <a:rPr lang="zh-CN" altLang="en-US" sz="2400" dirty="0">
                <a:solidFill>
                  <a:srgbClr val="D8422A"/>
                </a:solidFill>
                <a:latin typeface="微软雅黑" panose="020B0503020204020204" pitchFamily="34" charset="-122"/>
                <a:ea typeface="微软雅黑" panose="020B0503020204020204" pitchFamily="34" charset="-122"/>
                <a:sym typeface="+mn-ea"/>
              </a:rPr>
              <a:t>算法实现鸢尾花数据集</a:t>
            </a:r>
            <a:r>
              <a:rPr lang="zh-CN" altLang="en-US" sz="2400" dirty="0">
                <a:solidFill>
                  <a:srgbClr val="D8422A"/>
                </a:solidFill>
                <a:latin typeface="微软雅黑" panose="020B0503020204020204" pitchFamily="34" charset="-122"/>
                <a:ea typeface="微软雅黑" panose="020B0503020204020204" pitchFamily="34" charset="-122"/>
                <a:sym typeface="+mn-ea"/>
              </a:rPr>
              <a:t>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代码实践</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8" name="文本框 7"/>
          <p:cNvSpPr txBox="1"/>
          <p:nvPr/>
        </p:nvSpPr>
        <p:spPr>
          <a:xfrm>
            <a:off x="825672" y="991000"/>
            <a:ext cx="3673176"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zh-CN" sz="2000" b="1" dirty="0">
                <a:solidFill>
                  <a:prstClr val="black"/>
                </a:solidFill>
                <a:latin typeface="微软雅黑" panose="020B0503020204020204" pitchFamily="34" charset="-122"/>
                <a:ea typeface="微软雅黑" panose="020B0503020204020204" pitchFamily="34" charset="-122"/>
              </a:rPr>
              <a:t>问题</a:t>
            </a:r>
            <a:r>
              <a:rPr lang="zh-CN" altLang="zh-CN" sz="2000" b="1" dirty="0">
                <a:solidFill>
                  <a:prstClr val="black"/>
                </a:solidFill>
                <a:latin typeface="微软雅黑" panose="020B0503020204020204" pitchFamily="34" charset="-122"/>
                <a:ea typeface="微软雅黑" panose="020B0503020204020204" pitchFamily="34" charset="-122"/>
              </a:rPr>
              <a:t>描述</a:t>
            </a:r>
            <a:endParaRPr lang="zh-CN" altLang="zh-CN" sz="20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688041" y="1502329"/>
            <a:ext cx="10816128" cy="506730"/>
          </a:xfrm>
          <a:prstGeom prst="rect">
            <a:avLst/>
          </a:prstGeom>
        </p:spPr>
        <p:txBody>
          <a:bodyPr wrap="square">
            <a:spAutoFit/>
          </a:bodyPr>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以鸢尾花数据集</a:t>
            </a:r>
            <a:r>
              <a:rPr lang="en-US"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iris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为例，使用</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决策树分类算法对</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鸢尾花类别</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进行分类预测。</a:t>
            </a:r>
            <a:endParaRPr lang="zh-CN" altLang="en-US" dirty="0">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custDataLst>
              <p:tags r:id="rId6"/>
            </p:custDataLst>
          </p:nvPr>
        </p:nvGraphicFramePr>
        <p:xfrm>
          <a:off x="2312286" y="2496972"/>
          <a:ext cx="7160260" cy="3004820"/>
        </p:xfrm>
        <a:graphic>
          <a:graphicData uri="http://schemas.openxmlformats.org/drawingml/2006/table">
            <a:tbl>
              <a:tblPr firstRow="1" bandRow="1">
                <a:tableStyleId>{616DA210-FB5B-4158-B5E0-FEB733F419BA}</a:tableStyleId>
              </a:tblPr>
              <a:tblGrid>
                <a:gridCol w="1139431"/>
                <a:gridCol w="1139431"/>
                <a:gridCol w="1139431"/>
                <a:gridCol w="1139432"/>
                <a:gridCol w="1139431"/>
                <a:gridCol w="1463040"/>
              </a:tblGrid>
              <a:tr h="307340">
                <a:tc>
                  <a:txBody>
                    <a:bodyPr/>
                    <a:p>
                      <a:pPr algn="ctr"/>
                      <a:r>
                        <a:rPr lang="zh-CN" altLang="en-US" sz="1600" dirty="0">
                          <a:latin typeface="楷体" panose="02010609060101010101" pitchFamily="49" charset="-122"/>
                          <a:ea typeface="楷体" panose="02010609060101010101" pitchFamily="49" charset="-122"/>
                        </a:rPr>
                        <a:t>编号</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萼片长度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萼片宽度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花瓣长度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花瓣宽度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鸢尾花</a:t>
                      </a:r>
                      <a:r>
                        <a:rPr lang="zh-CN" altLang="en-US" sz="1600" dirty="0">
                          <a:latin typeface="楷体" panose="02010609060101010101" pitchFamily="49" charset="-122"/>
                          <a:ea typeface="楷体" panose="02010609060101010101" pitchFamily="49" charset="-122"/>
                        </a:rPr>
                        <a:t>类别</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1</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5.1</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2</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3</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5.4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0.4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4</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6.4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4.5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5</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5.5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2.3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4.0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6</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2.4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7</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6.0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8</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7.3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2.9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p>
                      <a:pPr algn="ctr"/>
                      <a:r>
                        <a:rPr lang="en-US" altLang="zh-CN" sz="1600" dirty="0">
                          <a:latin typeface="楷体" panose="02010609060101010101" pitchFamily="49" charset="-122"/>
                          <a:ea typeface="楷体" panose="02010609060101010101" pitchFamily="49" charset="-122"/>
                        </a:rPr>
                        <a:t>9</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6.7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5.8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代码实践</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3644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基于决策树算法实现鸢尾花数据集分类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500" y="987425"/>
            <a:ext cx="2966085"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数据预处理</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p:cNvGrpSpPr/>
          <p:nvPr/>
        </p:nvGrpSpPr>
        <p:grpSpPr>
          <a:xfrm>
            <a:off x="1407160" y="1528445"/>
            <a:ext cx="9991725" cy="830580"/>
            <a:chOff x="2216" y="2407"/>
            <a:chExt cx="15735" cy="1308"/>
          </a:xfrm>
        </p:grpSpPr>
        <p:sp>
          <p:nvSpPr>
            <p:cNvPr id="22" name="对角圆角矩形 21"/>
            <p:cNvSpPr/>
            <p:nvPr/>
          </p:nvSpPr>
          <p:spPr>
            <a:xfrm>
              <a:off x="2216" y="2407"/>
              <a:ext cx="15735" cy="1308"/>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2334" y="2408"/>
              <a:ext cx="13133" cy="1307"/>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函数名称：</a:t>
              </a:r>
              <a:r>
                <a:rPr lang="en-US" altLang="zh-CN" sz="1600">
                  <a:latin typeface="Times New Roman" panose="02020603050405020304" pitchFamily="18" charset="0"/>
                  <a:cs typeface="Times New Roman" panose="02020603050405020304" pitchFamily="18" charset="0"/>
                </a:rPr>
                <a:t>sklearn.model_selection.</a:t>
              </a:r>
              <a:r>
                <a:rPr lang="en-US" altLang="zh-CN" sz="1600">
                  <a:solidFill>
                    <a:srgbClr val="FF0000"/>
                  </a:solidFill>
                  <a:latin typeface="Times New Roman" panose="02020603050405020304" pitchFamily="18" charset="0"/>
                  <a:cs typeface="Times New Roman" panose="02020603050405020304" pitchFamily="18" charset="0"/>
                </a:rPr>
                <a:t>train_test_split(data, labels, test_size,random_state)</a:t>
              </a:r>
              <a:endParaRPr lang="en-US" altLang="zh-CN" sz="1600">
                <a:latin typeface="Times New Roman" panose="02020603050405020304" pitchFamily="18" charset="0"/>
                <a:cs typeface="Times New Roman" panose="02020603050405020304" pitchFamily="18" charset="0"/>
              </a:endParaRPr>
            </a:p>
            <a:p>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函数参数：</a:t>
              </a:r>
              <a:r>
                <a:rPr lang="en-US" altLang="zh-CN" sz="1600">
                  <a:latin typeface="Times New Roman" panose="02020603050405020304" pitchFamily="18" charset="0"/>
                  <a:ea typeface="楷体" panose="02010609060101010101" pitchFamily="49" charset="-122"/>
                  <a:cs typeface="Times New Roman" panose="02020603050405020304" pitchFamily="18" charset="0"/>
                </a:rPr>
                <a:t>data</a:t>
              </a:r>
              <a:r>
                <a:rPr lang="en-US" altLang="zh-CN" sz="1600">
                  <a:latin typeface="Times New Roman" panose="02020603050405020304" pitchFamily="18" charset="0"/>
                  <a:cs typeface="Times New Roman" panose="02020603050405020304" pitchFamily="18" charset="0"/>
                </a:rPr>
                <a:t>: </a:t>
              </a:r>
              <a:r>
                <a:rPr lang="zh-CN" altLang="en-US" sz="1600">
                  <a:latin typeface="楷体" panose="02010609060101010101" pitchFamily="49" charset="-122"/>
                  <a:ea typeface="楷体" panose="02010609060101010101" pitchFamily="49" charset="-122"/>
                  <a:cs typeface="Times New Roman" panose="02020603050405020304" pitchFamily="18" charset="0"/>
                </a:rPr>
                <a:t>数据</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labels:</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标签</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test_size: </a:t>
              </a:r>
              <a:r>
                <a:rPr lang="zh-CN" altLang="zh-CN" sz="1600">
                  <a:latin typeface="Times New Roman" panose="02020603050405020304" pitchFamily="18" charset="0"/>
                  <a:ea typeface="楷体" panose="02010609060101010101" pitchFamily="49" charset="-122"/>
                  <a:cs typeface="Times New Roman" panose="02020603050405020304" pitchFamily="18" charset="0"/>
                </a:rPr>
                <a:t>测试集比例；</a:t>
              </a:r>
              <a:r>
                <a:rPr lang="en-US" altLang="zh-CN" sz="1600">
                  <a:latin typeface="Times New Roman" panose="02020603050405020304" pitchFamily="18" charset="0"/>
                  <a:ea typeface="楷体" panose="02010609060101010101" pitchFamily="49" charset="-122"/>
                  <a:cs typeface="Times New Roman" panose="02020603050405020304" pitchFamily="18" charset="0"/>
                </a:rPr>
                <a:t>random_state</a:t>
              </a:r>
              <a:r>
                <a:rPr lang="zh-CN" altLang="zh-CN" sz="1600">
                  <a:latin typeface="Times New Roman" panose="02020603050405020304" pitchFamily="18" charset="0"/>
                  <a:ea typeface="楷体" panose="02010609060101010101" pitchFamily="49" charset="-122"/>
                  <a:cs typeface="Times New Roman" panose="02020603050405020304" pitchFamily="18" charset="0"/>
                </a:rPr>
                <a:t>：随机数</a:t>
              </a:r>
              <a:r>
                <a:rPr lang="zh-CN" altLang="zh-CN" sz="1600">
                  <a:latin typeface="Times New Roman" panose="02020603050405020304" pitchFamily="18" charset="0"/>
                  <a:ea typeface="楷体" panose="02010609060101010101" pitchFamily="49" charset="-122"/>
                  <a:cs typeface="Times New Roman" panose="02020603050405020304" pitchFamily="18" charset="0"/>
                </a:rPr>
                <a:t>种子；</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a:latin typeface="Times New Roman" panose="02020603050405020304" pitchFamily="18" charset="0"/>
                  <a:ea typeface="楷体" panose="02010609060101010101" pitchFamily="49" charset="-122"/>
                  <a:cs typeface="Times New Roman" panose="02020603050405020304" pitchFamily="18" charset="0"/>
                </a:rPr>
                <a:t>函数返回值：返回划分完成的训练集和测试集的数据和标签</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文本框 23"/>
            <p:cNvSpPr txBox="1"/>
            <p:nvPr/>
          </p:nvSpPr>
          <p:spPr>
            <a:xfrm>
              <a:off x="16007" y="2408"/>
              <a:ext cx="1944" cy="580"/>
            </a:xfrm>
            <a:prstGeom prst="rect">
              <a:avLst/>
            </a:prstGeom>
            <a:noFill/>
          </p:spPr>
          <p:txBody>
            <a:bodyPr wrap="square" rtlCol="0">
              <a:spAutoFit/>
            </a:bodyPr>
            <a:p>
              <a:r>
                <a:rPr lang="en-US" altLang="en-US">
                  <a:latin typeface="Times New Roman" panose="02020603050405020304" pitchFamily="18" charset="0"/>
                  <a:ea typeface="楷体" panose="02010609060101010101" pitchFamily="49" charset="-122"/>
                  <a:cs typeface="Times New Roman" panose="02020603050405020304" pitchFamily="18" charset="0"/>
                </a:rPr>
                <a:t>API</a:t>
              </a:r>
              <a:r>
                <a:rPr lang="zh-CN" altLang="en-US">
                  <a:latin typeface="Times New Roman" panose="02020603050405020304" pitchFamily="18" charset="0"/>
                  <a:ea typeface="楷体" panose="02010609060101010101" pitchFamily="49" charset="-122"/>
                  <a:cs typeface="Times New Roman" panose="02020603050405020304" pitchFamily="18" charset="0"/>
                </a:rPr>
                <a:t>详解</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25" name="图片 24"/>
          <p:cNvPicPr>
            <a:picLocks noChangeAspect="1"/>
          </p:cNvPicPr>
          <p:nvPr/>
        </p:nvPicPr>
        <p:blipFill>
          <a:blip r:embed="rId6"/>
          <a:stretch>
            <a:fillRect/>
          </a:stretch>
        </p:blipFill>
        <p:spPr>
          <a:xfrm>
            <a:off x="1849120" y="4968875"/>
            <a:ext cx="3475990" cy="306070"/>
          </a:xfrm>
          <a:prstGeom prst="rect">
            <a:avLst/>
          </a:prstGeom>
        </p:spPr>
      </p:pic>
      <p:pic>
        <p:nvPicPr>
          <p:cNvPr id="5" name="图片 4"/>
          <p:cNvPicPr>
            <a:picLocks noChangeAspect="1"/>
          </p:cNvPicPr>
          <p:nvPr/>
        </p:nvPicPr>
        <p:blipFill>
          <a:blip r:embed="rId7"/>
          <a:stretch>
            <a:fillRect/>
          </a:stretch>
        </p:blipFill>
        <p:spPr>
          <a:xfrm>
            <a:off x="1629410" y="2489835"/>
            <a:ext cx="8976995" cy="2348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3644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基于决策树算法实现鸢尾花数据集分类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25672" y="98719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模型配置和</a:t>
            </a:r>
            <a:r>
              <a:rPr lang="zh-CN" altLang="en-US" sz="2000" b="1" dirty="0">
                <a:solidFill>
                  <a:prstClr val="black"/>
                </a:solidFill>
                <a:latin typeface="微软雅黑" panose="020B0503020204020204" pitchFamily="34" charset="-122"/>
                <a:ea typeface="微软雅黑" panose="020B0503020204020204" pitchFamily="34" charset="-122"/>
              </a:rPr>
              <a:t>训练</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代码实践</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grpSp>
        <p:nvGrpSpPr>
          <p:cNvPr id="17" name="组合 16"/>
          <p:cNvGrpSpPr/>
          <p:nvPr/>
        </p:nvGrpSpPr>
        <p:grpSpPr>
          <a:xfrm>
            <a:off x="1407160" y="1528445"/>
            <a:ext cx="9991725" cy="1142365"/>
            <a:chOff x="2216" y="2407"/>
            <a:chExt cx="15735" cy="1308"/>
          </a:xfrm>
        </p:grpSpPr>
        <p:sp>
          <p:nvSpPr>
            <p:cNvPr id="12" name="对角圆角矩形 11"/>
            <p:cNvSpPr/>
            <p:nvPr/>
          </p:nvSpPr>
          <p:spPr>
            <a:xfrm>
              <a:off x="2216" y="2407"/>
              <a:ext cx="15735" cy="1308"/>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2334" y="2408"/>
              <a:ext cx="11935" cy="1232"/>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函数名称：</a:t>
              </a:r>
              <a:r>
                <a:rPr lang="en-US" altLang="zh-CN" sz="1600">
                  <a:latin typeface="Times New Roman" panose="02020603050405020304" pitchFamily="18" charset="0"/>
                  <a:cs typeface="Times New Roman" panose="02020603050405020304" pitchFamily="18" charset="0"/>
                </a:rPr>
                <a:t>sklearn.tree.DecisionTreeClassifier.</a:t>
              </a:r>
              <a:r>
                <a:rPr lang="en-US" altLang="zh-CN" sz="1600">
                  <a:solidFill>
                    <a:srgbClr val="FF0000"/>
                  </a:solidFill>
                  <a:latin typeface="Times New Roman" panose="02020603050405020304" pitchFamily="18" charset="0"/>
                  <a:cs typeface="Times New Roman" panose="02020603050405020304" pitchFamily="18" charset="0"/>
                </a:rPr>
                <a:t>fit(train_data, train_label)</a:t>
              </a:r>
              <a:endParaRPr lang="en-US" altLang="zh-CN" sz="1600">
                <a:latin typeface="Times New Roman" panose="02020603050405020304" pitchFamily="18" charset="0"/>
                <a:cs typeface="Times New Roman" panose="02020603050405020304" pitchFamily="18" charset="0"/>
              </a:endParaRPr>
            </a:p>
            <a:p>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函数功能：将训练数据传入模型中，并训练模型</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函数参数：</a:t>
              </a:r>
              <a:r>
                <a:rPr lang="en-US" altLang="zh-CN" sz="1600">
                  <a:latin typeface="Times New Roman" panose="02020603050405020304" pitchFamily="18" charset="0"/>
                  <a:ea typeface="楷体" panose="02010609060101010101" pitchFamily="49" charset="-122"/>
                  <a:cs typeface="Times New Roman" panose="02020603050405020304" pitchFamily="18" charset="0"/>
                </a:rPr>
                <a:t>train_data</a:t>
              </a:r>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训练集</a:t>
              </a:r>
              <a:r>
                <a:rPr lang="zh-CN" altLang="en-US" sz="1600">
                  <a:latin typeface="楷体" panose="02010609060101010101" pitchFamily="49" charset="-122"/>
                  <a:ea typeface="楷体" panose="02010609060101010101" pitchFamily="49" charset="-122"/>
                  <a:cs typeface="Times New Roman" panose="02020603050405020304" pitchFamily="18" charset="0"/>
                </a:rPr>
                <a:t>样本特征</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train_labels:</a:t>
              </a:r>
              <a:r>
                <a:rPr lang="zh-CN" altLang="en-US" sz="1600">
                  <a:latin typeface="楷体" panose="02010609060101010101" pitchFamily="49" charset="-122"/>
                  <a:ea typeface="楷体" panose="02010609060101010101" pitchFamily="49" charset="-122"/>
                  <a:cs typeface="Times New Roman" panose="02020603050405020304" pitchFamily="18" charset="0"/>
                </a:rPr>
                <a:t>训练集样本</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标签</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a:latin typeface="Times New Roman" panose="02020603050405020304" pitchFamily="18" charset="0"/>
                  <a:ea typeface="楷体" panose="02010609060101010101" pitchFamily="49" charset="-122"/>
                  <a:cs typeface="Times New Roman" panose="02020603050405020304" pitchFamily="18" charset="0"/>
                </a:rPr>
                <a:t>函数返回值：返回该对象实例</a:t>
              </a:r>
              <a:r>
                <a:rPr lang="en-US" altLang="zh-CN" sz="1600">
                  <a:latin typeface="Times New Roman" panose="02020603050405020304" pitchFamily="18" charset="0"/>
                  <a:cs typeface="Times New Roman" panose="02020603050405020304" pitchFamily="18" charset="0"/>
                  <a:sym typeface="+mn-ea"/>
                </a:rPr>
                <a:t>DecisionTreeClassifier</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文本框 15"/>
            <p:cNvSpPr txBox="1"/>
            <p:nvPr/>
          </p:nvSpPr>
          <p:spPr>
            <a:xfrm>
              <a:off x="16007" y="2408"/>
              <a:ext cx="1944" cy="422"/>
            </a:xfrm>
            <a:prstGeom prst="rect">
              <a:avLst/>
            </a:prstGeom>
            <a:noFill/>
          </p:spPr>
          <p:txBody>
            <a:bodyPr wrap="square" rtlCol="0">
              <a:spAutoFit/>
            </a:bodyPr>
            <a:p>
              <a:r>
                <a:rPr lang="en-US" altLang="en-US">
                  <a:latin typeface="Times New Roman" panose="02020603050405020304" pitchFamily="18" charset="0"/>
                  <a:ea typeface="楷体" panose="02010609060101010101" pitchFamily="49" charset="-122"/>
                  <a:cs typeface="Times New Roman" panose="02020603050405020304" pitchFamily="18" charset="0"/>
                </a:rPr>
                <a:t>API</a:t>
              </a:r>
              <a:r>
                <a:rPr lang="zh-CN" altLang="en-US">
                  <a:latin typeface="Times New Roman" panose="02020603050405020304" pitchFamily="18" charset="0"/>
                  <a:ea typeface="楷体" panose="02010609060101010101" pitchFamily="49" charset="-122"/>
                  <a:cs typeface="Times New Roman" panose="02020603050405020304" pitchFamily="18" charset="0"/>
                </a:rPr>
                <a:t>详解</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8" name="图片 7"/>
          <p:cNvPicPr>
            <a:picLocks noChangeAspect="1"/>
          </p:cNvPicPr>
          <p:nvPr/>
        </p:nvPicPr>
        <p:blipFill>
          <a:blip r:embed="rId6"/>
          <a:stretch>
            <a:fillRect/>
          </a:stretch>
        </p:blipFill>
        <p:spPr>
          <a:xfrm>
            <a:off x="1677035" y="2986405"/>
            <a:ext cx="5423535" cy="11880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3644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基于决策树算法实现鸢尾花数据集分类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25672" y="98719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可视化决策树</a:t>
            </a:r>
            <a:r>
              <a:rPr lang="zh-CN" altLang="en-US" sz="2000" b="1" dirty="0">
                <a:solidFill>
                  <a:prstClr val="black"/>
                </a:solidFill>
                <a:latin typeface="微软雅黑" panose="020B0503020204020204" pitchFamily="34" charset="-122"/>
                <a:ea typeface="微软雅黑" panose="020B0503020204020204" pitchFamily="34" charset="-122"/>
              </a:rPr>
              <a:t>模型</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29330" y="6457950"/>
            <a:ext cx="8289925" cy="306705"/>
            <a:chOff x="5558" y="10170"/>
            <a:chExt cx="13055" cy="483"/>
          </a:xfrm>
        </p:grpSpPr>
        <p:cxnSp>
          <p:nvCxnSpPr>
            <p:cNvPr id="5" name="直接连接符 4"/>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代码实践</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grpSp>
        <p:nvGrpSpPr>
          <p:cNvPr id="9" name="组合 8"/>
          <p:cNvGrpSpPr/>
          <p:nvPr/>
        </p:nvGrpSpPr>
        <p:grpSpPr>
          <a:xfrm>
            <a:off x="1407160" y="1528445"/>
            <a:ext cx="9991725" cy="1142365"/>
            <a:chOff x="2216" y="2407"/>
            <a:chExt cx="15735" cy="1308"/>
          </a:xfrm>
        </p:grpSpPr>
        <p:sp>
          <p:nvSpPr>
            <p:cNvPr id="18" name="对角圆角矩形 17"/>
            <p:cNvSpPr/>
            <p:nvPr/>
          </p:nvSpPr>
          <p:spPr>
            <a:xfrm>
              <a:off x="2216" y="2407"/>
              <a:ext cx="15735" cy="1308"/>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2334" y="2408"/>
              <a:ext cx="14237" cy="1232"/>
            </a:xfrm>
            <a:prstGeom prst="rect">
              <a:avLst/>
            </a:prstGeom>
            <a:noFill/>
          </p:spPr>
          <p:txBody>
            <a:bodyPr wrap="square" rtlCol="0">
              <a:spAutoFit/>
            </a:bodyPr>
            <a:p>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函数名称：</a:t>
              </a:r>
              <a:r>
                <a:rPr lang="en-US" altLang="zh-CN" sz="1600">
                  <a:latin typeface="Times New Roman" panose="02020603050405020304" pitchFamily="18" charset="0"/>
                  <a:cs typeface="Times New Roman" panose="02020603050405020304" pitchFamily="18" charset="0"/>
                </a:rPr>
                <a:t>sklearn.tree.</a:t>
              </a:r>
              <a:r>
                <a:rPr lang="en-US" altLang="zh-CN" sz="1600">
                  <a:solidFill>
                    <a:srgbClr val="FF0000"/>
                  </a:solidFill>
                  <a:latin typeface="Times New Roman" panose="02020603050405020304" pitchFamily="18" charset="0"/>
                  <a:cs typeface="Times New Roman" panose="02020603050405020304" pitchFamily="18" charset="0"/>
                </a:rPr>
                <a:t>export_text(model, feature_names)</a:t>
              </a:r>
              <a:endParaRPr lang="en-US" altLang="zh-CN" sz="1600">
                <a:latin typeface="Times New Roman" panose="02020603050405020304" pitchFamily="18" charset="0"/>
                <a:cs typeface="Times New Roman" panose="02020603050405020304" pitchFamily="18" charset="0"/>
              </a:endParaRPr>
            </a:p>
            <a:p>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函数功能：生成展示决策树规则的文本日志</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函数参数：</a:t>
              </a:r>
              <a:r>
                <a:rPr lang="en-US" altLang="zh-CN" sz="1600">
                  <a:latin typeface="Times New Roman" panose="02020603050405020304" pitchFamily="18" charset="0"/>
                  <a:ea typeface="楷体" panose="02010609060101010101" pitchFamily="49" charset="-122"/>
                  <a:cs typeface="Times New Roman" panose="02020603050405020304" pitchFamily="18" charset="0"/>
                </a:rPr>
                <a:t>model</a:t>
              </a:r>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决策树分类模型</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feature_names:</a:t>
              </a:r>
              <a:r>
                <a:rPr lang="zh-CN" altLang="zh-CN" sz="1600">
                  <a:latin typeface="Times New Roman" panose="02020603050405020304" pitchFamily="18" charset="0"/>
                  <a:ea typeface="楷体" panose="02010609060101010101" pitchFamily="49" charset="-122"/>
                  <a:cs typeface="Times New Roman" panose="02020603050405020304" pitchFamily="18" charset="0"/>
                </a:rPr>
                <a:t>训练集</a:t>
              </a:r>
              <a:r>
                <a:rPr lang="zh-CN" altLang="en-US" sz="1600">
                  <a:latin typeface="楷体" panose="02010609060101010101" pitchFamily="49" charset="-122"/>
                  <a:ea typeface="楷体" panose="02010609060101010101" pitchFamily="49" charset="-122"/>
                  <a:cs typeface="Times New Roman" panose="02020603050405020304" pitchFamily="18" charset="0"/>
                </a:rPr>
                <a:t>样本</a:t>
              </a:r>
              <a:r>
                <a:rPr lang="zh-CN" altLang="en-US" sz="1600">
                  <a:latin typeface="楷体" panose="02010609060101010101" pitchFamily="49" charset="-122"/>
                  <a:ea typeface="楷体" panose="02010609060101010101" pitchFamily="49" charset="-122"/>
                  <a:cs typeface="Times New Roman" panose="02020603050405020304" pitchFamily="18" charset="0"/>
                </a:rPr>
                <a:t>特征名称</a:t>
              </a:r>
              <a:r>
                <a:rPr lang="en-US" altLang="en-US" sz="1600">
                  <a:latin typeface="楷体" panose="02010609060101010101" pitchFamily="49" charset="-122"/>
                  <a:ea typeface="楷体" panose="02010609060101010101" pitchFamily="49" charset="-122"/>
                  <a:cs typeface="Times New Roman" panose="02020603050405020304" pitchFamily="18" charset="0"/>
                </a:rPr>
                <a:t>(</a:t>
              </a:r>
              <a:r>
                <a:rPr lang="zh-CN" altLang="en-US" sz="1600">
                  <a:latin typeface="楷体" panose="02010609060101010101" pitchFamily="49" charset="-122"/>
                  <a:ea typeface="楷体" panose="02010609060101010101" pitchFamily="49" charset="-122"/>
                  <a:cs typeface="Times New Roman" panose="02020603050405020304" pitchFamily="18" charset="0"/>
                </a:rPr>
                <a:t>例如：</a:t>
              </a:r>
              <a:r>
                <a:rPr lang="zh-CN" altLang="en-US" sz="1600" dirty="0">
                  <a:latin typeface="楷体" panose="02010609060101010101" pitchFamily="49" charset="-122"/>
                  <a:ea typeface="楷体" panose="02010609060101010101" pitchFamily="49" charset="-122"/>
                  <a:sym typeface="+mn-ea"/>
                </a:rPr>
                <a:t>萼片宽度等</a:t>
              </a:r>
              <a:r>
                <a:rPr lang="en-US" altLang="en-US" sz="1600">
                  <a:latin typeface="楷体" panose="02010609060101010101" pitchFamily="49" charset="-122"/>
                  <a:ea typeface="楷体" panose="02010609060101010101" pitchFamily="49" charset="-122"/>
                  <a:cs typeface="Times New Roman" panose="02020603050405020304" pitchFamily="18" charset="0"/>
                </a:rPr>
                <a:t>)</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a:latin typeface="Times New Roman" panose="02020603050405020304" pitchFamily="18" charset="0"/>
                  <a:ea typeface="楷体" panose="02010609060101010101" pitchFamily="49" charset="-122"/>
                  <a:cs typeface="Times New Roman" panose="02020603050405020304" pitchFamily="18" charset="0"/>
                </a:rPr>
                <a:t>函数返回值：决策树规则的文本</a:t>
              </a:r>
              <a:r>
                <a:rPr lang="zh-CN" altLang="zh-CN" sz="1600">
                  <a:latin typeface="Times New Roman" panose="02020603050405020304" pitchFamily="18" charset="0"/>
                  <a:ea typeface="楷体" panose="02010609060101010101" pitchFamily="49" charset="-122"/>
                  <a:cs typeface="Times New Roman" panose="02020603050405020304" pitchFamily="18" charset="0"/>
                </a:rPr>
                <a:t>描述</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文本框 22"/>
            <p:cNvSpPr txBox="1"/>
            <p:nvPr/>
          </p:nvSpPr>
          <p:spPr>
            <a:xfrm>
              <a:off x="16007" y="2408"/>
              <a:ext cx="1944" cy="422"/>
            </a:xfrm>
            <a:prstGeom prst="rect">
              <a:avLst/>
            </a:prstGeom>
            <a:noFill/>
          </p:spPr>
          <p:txBody>
            <a:bodyPr wrap="square" rtlCol="0">
              <a:spAutoFit/>
            </a:bodyPr>
            <a:p>
              <a:r>
                <a:rPr lang="en-US" altLang="en-US">
                  <a:latin typeface="Times New Roman" panose="02020603050405020304" pitchFamily="18" charset="0"/>
                  <a:ea typeface="楷体" panose="02010609060101010101" pitchFamily="49" charset="-122"/>
                  <a:cs typeface="Times New Roman" panose="02020603050405020304" pitchFamily="18" charset="0"/>
                </a:rPr>
                <a:t>API</a:t>
              </a:r>
              <a:r>
                <a:rPr lang="zh-CN" altLang="en-US">
                  <a:latin typeface="Times New Roman" panose="02020603050405020304" pitchFamily="18" charset="0"/>
                  <a:ea typeface="楷体" panose="02010609060101010101" pitchFamily="49" charset="-122"/>
                  <a:cs typeface="Times New Roman" panose="02020603050405020304" pitchFamily="18" charset="0"/>
                </a:rPr>
                <a:t>详解</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24" name="图片 23"/>
          <p:cNvPicPr>
            <a:picLocks noChangeAspect="1"/>
          </p:cNvPicPr>
          <p:nvPr/>
        </p:nvPicPr>
        <p:blipFill>
          <a:blip r:embed="rId6"/>
          <a:stretch>
            <a:fillRect/>
          </a:stretch>
        </p:blipFill>
        <p:spPr>
          <a:xfrm>
            <a:off x="3491230" y="3629025"/>
            <a:ext cx="2962910" cy="2587625"/>
          </a:xfrm>
          <a:prstGeom prst="rect">
            <a:avLst/>
          </a:prstGeom>
        </p:spPr>
      </p:pic>
      <p:pic>
        <p:nvPicPr>
          <p:cNvPr id="29" name="图片 28"/>
          <p:cNvPicPr>
            <a:picLocks noChangeAspect="1"/>
          </p:cNvPicPr>
          <p:nvPr/>
        </p:nvPicPr>
        <p:blipFill>
          <a:blip r:embed="rId7"/>
          <a:stretch>
            <a:fillRect/>
          </a:stretch>
        </p:blipFill>
        <p:spPr>
          <a:xfrm>
            <a:off x="1644650" y="2763520"/>
            <a:ext cx="6355715" cy="7721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代码实践</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3644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基于决策树算法实现鸢尾花数据集分类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模型预测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3" name="组合 22"/>
          <p:cNvGrpSpPr/>
          <p:nvPr/>
        </p:nvGrpSpPr>
        <p:grpSpPr>
          <a:xfrm>
            <a:off x="1407160" y="1528445"/>
            <a:ext cx="9991725" cy="1142365"/>
            <a:chOff x="2216" y="2407"/>
            <a:chExt cx="15735" cy="1308"/>
          </a:xfrm>
        </p:grpSpPr>
        <p:sp>
          <p:nvSpPr>
            <p:cNvPr id="24" name="对角圆角矩形 23"/>
            <p:cNvSpPr/>
            <p:nvPr/>
          </p:nvSpPr>
          <p:spPr>
            <a:xfrm>
              <a:off x="2216" y="2407"/>
              <a:ext cx="15735" cy="1308"/>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334" y="2408"/>
              <a:ext cx="11935" cy="1232"/>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函数名称：</a:t>
              </a:r>
              <a:r>
                <a:rPr lang="en-US" altLang="zh-CN" sz="1600">
                  <a:latin typeface="Times New Roman" panose="02020603050405020304" pitchFamily="18" charset="0"/>
                  <a:cs typeface="Times New Roman" panose="02020603050405020304" pitchFamily="18" charset="0"/>
                </a:rPr>
                <a:t>sklearn.tree.</a:t>
              </a:r>
              <a:r>
                <a:rPr lang="en-US" altLang="zh-CN" sz="1600">
                  <a:latin typeface="Times New Roman" panose="02020603050405020304" pitchFamily="18" charset="0"/>
                  <a:cs typeface="Times New Roman" panose="02020603050405020304" pitchFamily="18" charset="0"/>
                  <a:sym typeface="+mn-ea"/>
                </a:rPr>
                <a:t>DecisionTreeClassifier</a:t>
              </a:r>
              <a:r>
                <a:rPr lang="en-US" altLang="zh-CN" sz="1600">
                  <a:latin typeface="Times New Roman" panose="02020603050405020304" pitchFamily="18" charset="0"/>
                  <a:cs typeface="Times New Roman" panose="02020603050405020304" pitchFamily="18" charset="0"/>
                </a:rPr>
                <a:t>.</a:t>
              </a:r>
              <a:r>
                <a:rPr lang="en-US" altLang="zh-CN" sz="1600">
                  <a:solidFill>
                    <a:srgbClr val="FF0000"/>
                  </a:solidFill>
                  <a:latin typeface="Times New Roman" panose="02020603050405020304" pitchFamily="18" charset="0"/>
                  <a:cs typeface="Times New Roman" panose="02020603050405020304" pitchFamily="18" charset="0"/>
                </a:rPr>
                <a:t>predict(test_data)</a:t>
              </a:r>
              <a:endParaRPr lang="en-US" altLang="zh-CN" sz="1600">
                <a:latin typeface="Times New Roman" panose="02020603050405020304" pitchFamily="18" charset="0"/>
                <a:cs typeface="Times New Roman" panose="02020603050405020304" pitchFamily="18" charset="0"/>
              </a:endParaRPr>
            </a:p>
            <a:p>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函数功能：对测试数据进行预测</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函数参数：</a:t>
              </a:r>
              <a:r>
                <a:rPr lang="en-US" altLang="zh-CN" sz="1600">
                  <a:latin typeface="Times New Roman" panose="02020603050405020304" pitchFamily="18" charset="0"/>
                  <a:ea typeface="楷体" panose="02010609060101010101" pitchFamily="49" charset="-122"/>
                  <a:cs typeface="Times New Roman" panose="02020603050405020304" pitchFamily="18" charset="0"/>
                </a:rPr>
                <a:t>test_data</a:t>
              </a:r>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测试集</a:t>
              </a:r>
              <a:r>
                <a:rPr lang="zh-CN" altLang="en-US" sz="1600">
                  <a:latin typeface="楷体" panose="02010609060101010101" pitchFamily="49" charset="-122"/>
                  <a:ea typeface="楷体" panose="02010609060101010101" pitchFamily="49" charset="-122"/>
                  <a:cs typeface="Times New Roman" panose="02020603050405020304" pitchFamily="18" charset="0"/>
                </a:rPr>
                <a:t>样本特征</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a:latin typeface="Times New Roman" panose="02020603050405020304" pitchFamily="18" charset="0"/>
                  <a:ea typeface="楷体" panose="02010609060101010101" pitchFamily="49" charset="-122"/>
                  <a:cs typeface="Times New Roman" panose="02020603050405020304" pitchFamily="18" charset="0"/>
                </a:rPr>
                <a:t>函数返回值：返回预测结果，即预测的样本</a:t>
              </a:r>
              <a:r>
                <a:rPr lang="zh-CN" altLang="zh-CN" sz="1600">
                  <a:latin typeface="Times New Roman" panose="02020603050405020304" pitchFamily="18" charset="0"/>
                  <a:ea typeface="楷体" panose="02010609060101010101" pitchFamily="49" charset="-122"/>
                  <a:cs typeface="Times New Roman" panose="02020603050405020304" pitchFamily="18" charset="0"/>
                </a:rPr>
                <a:t>类别</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文本框 25"/>
            <p:cNvSpPr txBox="1"/>
            <p:nvPr/>
          </p:nvSpPr>
          <p:spPr>
            <a:xfrm>
              <a:off x="16007" y="2408"/>
              <a:ext cx="1944" cy="422"/>
            </a:xfrm>
            <a:prstGeom prst="rect">
              <a:avLst/>
            </a:prstGeom>
            <a:noFill/>
          </p:spPr>
          <p:txBody>
            <a:bodyPr wrap="square" rtlCol="0">
              <a:spAutoFit/>
            </a:bodyPr>
            <a:lstStyle/>
            <a:p>
              <a:r>
                <a:rPr lang="en-US" altLang="en-US">
                  <a:latin typeface="Times New Roman" panose="02020603050405020304" pitchFamily="18" charset="0"/>
                  <a:ea typeface="楷体" panose="02010609060101010101" pitchFamily="49" charset="-122"/>
                  <a:cs typeface="Times New Roman" panose="02020603050405020304" pitchFamily="18" charset="0"/>
                </a:rPr>
                <a:t>API</a:t>
              </a:r>
              <a:r>
                <a:rPr lang="zh-CN" altLang="en-US">
                  <a:latin typeface="Times New Roman" panose="02020603050405020304" pitchFamily="18" charset="0"/>
                  <a:ea typeface="楷体" panose="02010609060101010101" pitchFamily="49" charset="-122"/>
                  <a:cs typeface="Times New Roman" panose="02020603050405020304" pitchFamily="18" charset="0"/>
                </a:rPr>
                <a:t>详解</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8" name="图片 7"/>
          <p:cNvPicPr>
            <a:picLocks noChangeAspect="1"/>
          </p:cNvPicPr>
          <p:nvPr/>
        </p:nvPicPr>
        <p:blipFill>
          <a:blip r:embed="rId6"/>
          <a:stretch>
            <a:fillRect/>
          </a:stretch>
        </p:blipFill>
        <p:spPr>
          <a:xfrm>
            <a:off x="1903730" y="3803650"/>
            <a:ext cx="5988050" cy="700405"/>
          </a:xfrm>
          <a:prstGeom prst="rect">
            <a:avLst/>
          </a:prstGeom>
        </p:spPr>
      </p:pic>
      <p:pic>
        <p:nvPicPr>
          <p:cNvPr id="15" name="图片 14"/>
          <p:cNvPicPr>
            <a:picLocks noChangeAspect="1"/>
          </p:cNvPicPr>
          <p:nvPr/>
        </p:nvPicPr>
        <p:blipFill>
          <a:blip r:embed="rId7"/>
          <a:stretch>
            <a:fillRect/>
          </a:stretch>
        </p:blipFill>
        <p:spPr>
          <a:xfrm>
            <a:off x="1682750" y="2880360"/>
            <a:ext cx="3437890" cy="647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决策树模型</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5" name="文本框 4"/>
          <p:cNvSpPr txBox="1"/>
          <p:nvPr/>
        </p:nvSpPr>
        <p:spPr>
          <a:xfrm>
            <a:off x="825672" y="444286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决策树分类</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665220" y="1498600"/>
            <a:ext cx="3949700" cy="2805144"/>
            <a:chOff x="3871870" y="2008407"/>
            <a:chExt cx="3961518" cy="3516903"/>
          </a:xfrm>
        </p:grpSpPr>
        <p:sp>
          <p:nvSpPr>
            <p:cNvPr id="39" name="圆角矩形 38"/>
            <p:cNvSpPr/>
            <p:nvPr/>
          </p:nvSpPr>
          <p:spPr>
            <a:xfrm>
              <a:off x="6061915" y="2008407"/>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色泽</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0" name="圆角矩形 39"/>
            <p:cNvSpPr/>
            <p:nvPr/>
          </p:nvSpPr>
          <p:spPr>
            <a:xfrm>
              <a:off x="5331900" y="3022526"/>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根蒂</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1" name="圆角矩形 40"/>
            <p:cNvSpPr/>
            <p:nvPr/>
          </p:nvSpPr>
          <p:spPr>
            <a:xfrm>
              <a:off x="4601885" y="4036645"/>
              <a:ext cx="1080000" cy="432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latin typeface="Times" panose="02020603060405020304" pitchFamily="18" charset="0"/>
                </a:rPr>
                <a:t>敲声</a:t>
              </a:r>
              <a:r>
                <a:rPr lang="en-US" altLang="zh-CN" sz="2200" dirty="0">
                  <a:latin typeface="Times" panose="02020603060405020304" pitchFamily="18" charset="0"/>
                </a:rPr>
                <a:t>=?</a:t>
              </a:r>
              <a:endParaRPr lang="zh-CN" altLang="en-US" sz="2200" dirty="0">
                <a:latin typeface="Times" panose="02020603060405020304" pitchFamily="18" charset="0"/>
              </a:endParaRPr>
            </a:p>
          </p:txBody>
        </p:sp>
        <p:sp>
          <p:nvSpPr>
            <p:cNvPr id="49" name="椭圆 48"/>
            <p:cNvSpPr/>
            <p:nvPr/>
          </p:nvSpPr>
          <p:spPr>
            <a:xfrm>
              <a:off x="3871870" y="5050763"/>
              <a:ext cx="1080000" cy="432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200" dirty="0"/>
                <a:t>好瓜</a:t>
              </a:r>
              <a:endParaRPr lang="zh-CN" altLang="en-US" sz="2200" dirty="0"/>
            </a:p>
          </p:txBody>
        </p:sp>
        <p:cxnSp>
          <p:nvCxnSpPr>
            <p:cNvPr id="51" name="直接连接符 50"/>
            <p:cNvCxnSpPr>
              <a:endCxn id="40" idx="0"/>
            </p:cNvCxnSpPr>
            <p:nvPr/>
          </p:nvCxnSpPr>
          <p:spPr>
            <a:xfrm flipH="1">
              <a:off x="5871900" y="2440407"/>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53" name="直接连接符 52"/>
            <p:cNvCxnSpPr>
              <a:endCxn id="41" idx="0"/>
            </p:cNvCxnSpPr>
            <p:nvPr/>
          </p:nvCxnSpPr>
          <p:spPr>
            <a:xfrm flipH="1">
              <a:off x="5141885" y="3454526"/>
              <a:ext cx="540000" cy="582119"/>
            </a:xfrm>
            <a:prstGeom prst="line">
              <a:avLst/>
            </a:prstGeom>
          </p:spPr>
          <p:style>
            <a:lnRef idx="1">
              <a:schemeClr val="dk1"/>
            </a:lnRef>
            <a:fillRef idx="0">
              <a:schemeClr val="dk1"/>
            </a:fillRef>
            <a:effectRef idx="0">
              <a:schemeClr val="dk1"/>
            </a:effectRef>
            <a:fontRef idx="minor">
              <a:schemeClr val="tx1"/>
            </a:fontRef>
          </p:style>
        </p:cxnSp>
        <p:cxnSp>
          <p:nvCxnSpPr>
            <p:cNvPr id="56" name="直接连接符 55"/>
            <p:cNvCxnSpPr>
              <a:endCxn id="49" idx="0"/>
            </p:cNvCxnSpPr>
            <p:nvPr/>
          </p:nvCxnSpPr>
          <p:spPr>
            <a:xfrm flipH="1">
              <a:off x="4411870" y="4468645"/>
              <a:ext cx="540000" cy="582118"/>
            </a:xfrm>
            <a:prstGeom prst="line">
              <a:avLst/>
            </a:prstGeom>
          </p:spPr>
          <p:style>
            <a:lnRef idx="1">
              <a:schemeClr val="dk1"/>
            </a:lnRef>
            <a:fillRef idx="0">
              <a:schemeClr val="dk1"/>
            </a:fillRef>
            <a:effectRef idx="0">
              <a:schemeClr val="dk1"/>
            </a:effectRef>
            <a:fontRef idx="minor">
              <a:schemeClr val="tx1"/>
            </a:fontRef>
          </p:style>
        </p:cxnSp>
        <p:sp>
          <p:nvSpPr>
            <p:cNvPr id="66" name="文本框 19"/>
            <p:cNvSpPr txBox="1"/>
            <p:nvPr/>
          </p:nvSpPr>
          <p:spPr>
            <a:xfrm>
              <a:off x="5415584" y="2468348"/>
              <a:ext cx="646331" cy="46175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青绿</a:t>
              </a:r>
              <a:endParaRPr lang="zh-CN" altLang="en-US" dirty="0">
                <a:latin typeface="楷体" panose="02010609060101010101" pitchFamily="49" charset="-122"/>
                <a:ea typeface="楷体" panose="02010609060101010101" pitchFamily="49" charset="-122"/>
              </a:endParaRPr>
            </a:p>
          </p:txBody>
        </p:sp>
        <p:sp>
          <p:nvSpPr>
            <p:cNvPr id="67" name="文本框 20"/>
            <p:cNvSpPr txBox="1"/>
            <p:nvPr/>
          </p:nvSpPr>
          <p:spPr>
            <a:xfrm>
              <a:off x="4765554" y="3485860"/>
              <a:ext cx="646331" cy="46175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蜷缩</a:t>
              </a:r>
              <a:endParaRPr lang="zh-CN" altLang="en-US" dirty="0">
                <a:latin typeface="楷体" panose="02010609060101010101" pitchFamily="49" charset="-122"/>
                <a:ea typeface="楷体" panose="02010609060101010101" pitchFamily="49" charset="-122"/>
              </a:endParaRPr>
            </a:p>
          </p:txBody>
        </p:sp>
        <p:sp>
          <p:nvSpPr>
            <p:cNvPr id="68" name="文本框 21"/>
            <p:cNvSpPr txBox="1"/>
            <p:nvPr/>
          </p:nvSpPr>
          <p:spPr>
            <a:xfrm>
              <a:off x="4035539" y="4545254"/>
              <a:ext cx="646331" cy="461750"/>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浊响</a:t>
              </a:r>
              <a:endParaRPr lang="zh-CN" altLang="en-US" dirty="0">
                <a:latin typeface="楷体" panose="02010609060101010101" pitchFamily="49" charset="-122"/>
                <a:ea typeface="楷体" panose="02010609060101010101" pitchFamily="49" charset="-122"/>
              </a:endParaRPr>
            </a:p>
          </p:txBody>
        </p:sp>
        <p:cxnSp>
          <p:nvCxnSpPr>
            <p:cNvPr id="69" name="直接连接符 68"/>
            <p:cNvCxnSpPr/>
            <p:nvPr/>
          </p:nvCxnSpPr>
          <p:spPr>
            <a:xfrm>
              <a:off x="6817416" y="2440407"/>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70" name="文本框 25"/>
            <p:cNvSpPr txBox="1"/>
            <p:nvPr/>
          </p:nvSpPr>
          <p:spPr>
            <a:xfrm>
              <a:off x="7110113" y="2912447"/>
              <a:ext cx="723275"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71" name="文本框 26"/>
            <p:cNvSpPr txBox="1"/>
            <p:nvPr/>
          </p:nvSpPr>
          <p:spPr>
            <a:xfrm>
              <a:off x="7225528" y="2376015"/>
              <a:ext cx="492443"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72" name="直接连接符 71"/>
            <p:cNvCxnSpPr/>
            <p:nvPr/>
          </p:nvCxnSpPr>
          <p:spPr>
            <a:xfrm>
              <a:off x="6052601" y="3459631"/>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73" name="文本框 28"/>
            <p:cNvSpPr txBox="1"/>
            <p:nvPr/>
          </p:nvSpPr>
          <p:spPr>
            <a:xfrm>
              <a:off x="6345298" y="3931671"/>
              <a:ext cx="723275"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74" name="文本框 29"/>
            <p:cNvSpPr txBox="1"/>
            <p:nvPr/>
          </p:nvSpPr>
          <p:spPr>
            <a:xfrm>
              <a:off x="6460713" y="3395239"/>
              <a:ext cx="492443"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cxnSp>
          <p:nvCxnSpPr>
            <p:cNvPr id="75" name="直接连接符 74"/>
            <p:cNvCxnSpPr/>
            <p:nvPr/>
          </p:nvCxnSpPr>
          <p:spPr>
            <a:xfrm>
              <a:off x="5319145" y="4476082"/>
              <a:ext cx="559656" cy="582119"/>
            </a:xfrm>
            <a:prstGeom prst="line">
              <a:avLst/>
            </a:prstGeom>
          </p:spPr>
          <p:style>
            <a:lnRef idx="1">
              <a:schemeClr val="dk1"/>
            </a:lnRef>
            <a:fillRef idx="0">
              <a:schemeClr val="dk1"/>
            </a:fillRef>
            <a:effectRef idx="0">
              <a:schemeClr val="dk1"/>
            </a:effectRef>
            <a:fontRef idx="minor">
              <a:schemeClr val="tx1"/>
            </a:fontRef>
          </p:style>
        </p:cxnSp>
        <p:sp>
          <p:nvSpPr>
            <p:cNvPr id="76" name="文本框 31"/>
            <p:cNvSpPr txBox="1"/>
            <p:nvPr/>
          </p:nvSpPr>
          <p:spPr>
            <a:xfrm>
              <a:off x="5611842" y="4948122"/>
              <a:ext cx="723275"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sp>
          <p:nvSpPr>
            <p:cNvPr id="77" name="文本框 32"/>
            <p:cNvSpPr txBox="1"/>
            <p:nvPr/>
          </p:nvSpPr>
          <p:spPr>
            <a:xfrm>
              <a:off x="5727257" y="4411690"/>
              <a:ext cx="492443" cy="577188"/>
            </a:xfrm>
            <a:prstGeom prst="rect">
              <a:avLst/>
            </a:prstGeom>
            <a:noFill/>
          </p:spPr>
          <p:txBody>
            <a:bodyPr wrap="square" rtlCol="0">
              <a:spAutoFit/>
            </a:bodyPr>
            <a:lstStyle/>
            <a:p>
              <a:r>
                <a:rPr lang="en-US" altLang="zh-CN" sz="2400" dirty="0">
                  <a:latin typeface="Times" panose="02020603060405020304" pitchFamily="18" charset="0"/>
                </a:rPr>
                <a:t>…</a:t>
              </a:r>
              <a:endParaRPr lang="zh-CN" altLang="en-US" sz="2400" dirty="0">
                <a:latin typeface="Times" panose="02020603060405020304" pitchFamily="18" charset="0"/>
              </a:endParaRPr>
            </a:p>
          </p:txBody>
        </p:sp>
      </p:grpSp>
      <mc:AlternateContent xmlns:mc="http://schemas.openxmlformats.org/markup-compatibility/2006">
        <mc:Choice xmlns:a14="http://schemas.microsoft.com/office/drawing/2010/main" Requires="a14">
          <p:sp>
            <p:nvSpPr>
              <p:cNvPr id="43" name="矩形 42"/>
              <p:cNvSpPr/>
              <p:nvPr/>
            </p:nvSpPr>
            <p:spPr>
              <a:xfrm>
                <a:off x="665347" y="4841794"/>
                <a:ext cx="10816128" cy="1251585"/>
              </a:xfrm>
              <a:prstGeom prst="rect">
                <a:avLst/>
              </a:prstGeom>
            </p:spPr>
            <p:txBody>
              <a:bodyPr wrap="square">
                <a:spAutoFit/>
              </a:bodyPr>
              <a:lstStyle/>
              <a:p>
                <a:pPr marL="0" marR="0" lvl="0" indent="457200" algn="just"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给定包含</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个样本的训练数据集</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𝑋</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 (</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，其中</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𝑖</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𝑖</m:t>
                        </m:r>
                      </m:sub>
                      <m:sup>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e>
                        </m:d>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𝑖</m:t>
                        </m:r>
                      </m:sub>
                      <m:sup>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e>
                        </m:d>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 </m:t>
                    </m:r>
                    <m:sSubSup>
                      <m:sSub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𝑖</m:t>
                        </m:r>
                      </m:sub>
                      <m:sup>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𝐷</m:t>
                            </m:r>
                          </m:e>
                        </m:d>
                      </m:sup>
                    </m:sSub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，即每个训练样本包含</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𝐷</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个特征（如上图中的：色泽、根蒂、敲声等，都是特征）。决策树学习的目标就是根据训练数据集</a:t>
                </a: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构建一个决策树模型</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，使它能够对实例进行正确的分类。</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43" name="矩形 42"/>
              <p:cNvSpPr>
                <a:spLocks noRot="1" noChangeAspect="1" noMove="1" noResize="1" noEditPoints="1" noAdjustHandles="1" noChangeArrowheads="1" noChangeShapeType="1" noTextEdit="1"/>
              </p:cNvSpPr>
              <p:nvPr/>
            </p:nvSpPr>
            <p:spPr>
              <a:xfrm>
                <a:off x="665347" y="4841794"/>
                <a:ext cx="10816128" cy="1251585"/>
              </a:xfrm>
              <a:prstGeom prst="rect">
                <a:avLst/>
              </a:prstGeom>
              <a:blipFill rotWithShape="1">
                <a:blip r:embed="rId6"/>
                <a:stretch>
                  <a:fillRect l="-5" t="-44" b="44"/>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33" name="内容占位符 2"/>
          <p:cNvSpPr txBox="1"/>
          <p:nvPr/>
        </p:nvSpPr>
        <p:spPr>
          <a:xfrm>
            <a:off x="1025525" y="1593215"/>
            <a:ext cx="9348470" cy="364617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Wingdings" panose="05000000000000000000" pitchFamily="2" charset="2"/>
              <a:buChar char="p"/>
            </a:pPr>
            <a:r>
              <a:rPr lang="zh-CN" altLang="en-US" sz="2000" dirty="0">
                <a:solidFill>
                  <a:schemeClr val="tx1"/>
                </a:solidFill>
              </a:rPr>
              <a:t>决策过程中提出的</a:t>
            </a:r>
            <a:r>
              <a:rPr lang="zh-CN" altLang="en-US" sz="2000" dirty="0">
                <a:solidFill>
                  <a:srgbClr val="D8422A"/>
                </a:solidFill>
              </a:rPr>
              <a:t>每个判定问题</a:t>
            </a:r>
            <a:r>
              <a:rPr lang="zh-CN" altLang="en-US" sz="2000" dirty="0">
                <a:solidFill>
                  <a:schemeClr val="tx1"/>
                </a:solidFill>
              </a:rPr>
              <a:t>都是对某个属性的“测试”</a:t>
            </a:r>
            <a:endParaRPr lang="en-US" altLang="zh-CN" sz="2000" dirty="0">
              <a:solidFill>
                <a:schemeClr val="tx1"/>
              </a:solidFill>
            </a:endParaRPr>
          </a:p>
          <a:p>
            <a:pPr marL="342900" indent="-342900">
              <a:buFont typeface="Wingdings" panose="05000000000000000000" pitchFamily="2" charset="2"/>
              <a:buChar char="p"/>
            </a:pPr>
            <a:endParaRPr lang="en-US" altLang="zh-CN" sz="2000" dirty="0">
              <a:solidFill>
                <a:schemeClr val="tx1"/>
              </a:solidFill>
            </a:endParaRPr>
          </a:p>
          <a:p>
            <a:pPr marL="342900" indent="-342900">
              <a:buFont typeface="Wingdings" panose="05000000000000000000" pitchFamily="2" charset="2"/>
              <a:buChar char="p"/>
            </a:pPr>
            <a:r>
              <a:rPr lang="zh-CN" altLang="en-US" sz="2000" dirty="0">
                <a:solidFill>
                  <a:schemeClr val="tx1"/>
                </a:solidFill>
              </a:rPr>
              <a:t>决策过程的</a:t>
            </a:r>
            <a:r>
              <a:rPr lang="zh-CN" altLang="en-US" sz="2000" dirty="0">
                <a:solidFill>
                  <a:srgbClr val="D8422A"/>
                </a:solidFill>
              </a:rPr>
              <a:t>最终结论</a:t>
            </a:r>
            <a:r>
              <a:rPr lang="zh-CN" altLang="en-US" sz="2000" dirty="0">
                <a:solidFill>
                  <a:schemeClr val="tx1"/>
                </a:solidFill>
              </a:rPr>
              <a:t>对应了我们所希望的判定结果</a:t>
            </a:r>
            <a:endParaRPr lang="en-US" altLang="zh-CN" sz="2000" dirty="0">
              <a:solidFill>
                <a:schemeClr val="tx1"/>
              </a:solidFill>
            </a:endParaRPr>
          </a:p>
          <a:p>
            <a:pPr marL="342900" indent="-342900">
              <a:buFont typeface="Wingdings" panose="05000000000000000000" pitchFamily="2" charset="2"/>
              <a:buChar char="p"/>
            </a:pPr>
            <a:endParaRPr lang="zh-CN" altLang="en-US" sz="2000" dirty="0">
              <a:solidFill>
                <a:schemeClr val="tx1"/>
              </a:solidFill>
            </a:endParaRPr>
          </a:p>
          <a:p>
            <a:pPr marL="342900" indent="-342900">
              <a:buFont typeface="Wingdings" panose="05000000000000000000" pitchFamily="2" charset="2"/>
              <a:buChar char="p"/>
            </a:pPr>
            <a:r>
              <a:rPr lang="zh-CN" altLang="en-US" sz="2000" dirty="0">
                <a:solidFill>
                  <a:srgbClr val="D8422A"/>
                </a:solidFill>
              </a:rPr>
              <a:t>每个测试的结果</a:t>
            </a:r>
            <a:r>
              <a:rPr lang="zh-CN" altLang="en-US" sz="2000" dirty="0">
                <a:solidFill>
                  <a:schemeClr val="tx1"/>
                </a:solidFill>
              </a:rPr>
              <a:t>或是导出最终结论，或者导出进一步的判定问题，其考虑范围是在上次决策结果的限定范围之内</a:t>
            </a:r>
            <a:endParaRPr lang="en-US" altLang="zh-CN" sz="2000" dirty="0">
              <a:solidFill>
                <a:schemeClr val="tx1"/>
              </a:solidFill>
            </a:endParaRPr>
          </a:p>
          <a:p>
            <a:pPr marL="342900" indent="-342900">
              <a:buFont typeface="Wingdings" panose="05000000000000000000" pitchFamily="2" charset="2"/>
              <a:buChar char="p"/>
            </a:pPr>
            <a:endParaRPr lang="en-US" altLang="zh-CN" sz="2000" dirty="0">
              <a:solidFill>
                <a:schemeClr val="tx1"/>
              </a:solidFill>
            </a:endParaRPr>
          </a:p>
          <a:p>
            <a:pPr marL="342900" indent="-342900">
              <a:buFont typeface="Wingdings" panose="05000000000000000000" pitchFamily="2" charset="2"/>
              <a:buChar char="p"/>
            </a:pPr>
            <a:r>
              <a:rPr lang="zh-CN" altLang="en-US" sz="2000" dirty="0">
                <a:solidFill>
                  <a:srgbClr val="D8422A"/>
                </a:solidFill>
              </a:rPr>
              <a:t>从根结点到每个叶结点的路径</a:t>
            </a:r>
            <a:r>
              <a:rPr lang="zh-CN" altLang="en-US" sz="2000" dirty="0">
                <a:solidFill>
                  <a:schemeClr val="tx1"/>
                </a:solidFill>
              </a:rPr>
              <a:t>对应了一个判定测试序列</a:t>
            </a:r>
            <a:endParaRPr lang="en-US" altLang="zh-CN" sz="2000" dirty="0">
              <a:solidFill>
                <a:schemeClr val="tx1"/>
              </a:solidFill>
            </a:endParaRPr>
          </a:p>
        </p:txBody>
      </p:sp>
      <p:sp>
        <p:nvSpPr>
          <p:cNvPr id="34" name="Rectangle 3"/>
          <p:cNvSpPr>
            <a:spLocks noChangeArrowheads="1"/>
          </p:cNvSpPr>
          <p:nvPr/>
        </p:nvSpPr>
        <p:spPr bwMode="auto">
          <a:xfrm>
            <a:off x="3143284" y="5177588"/>
            <a:ext cx="5837205" cy="89402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nSpc>
                <a:spcPts val="3200"/>
              </a:lnSpc>
              <a:buNone/>
            </a:pPr>
            <a:r>
              <a:rPr lang="zh-CN" altLang="en-US" sz="2000" dirty="0">
                <a:latin typeface="幼圆" panose="02010509060101010101" pitchFamily="49" charset="-122"/>
                <a:ea typeface="幼圆" panose="02010509060101010101" pitchFamily="49" charset="-122"/>
              </a:rPr>
              <a:t>决策树学习的目的是为了产生一棵</a:t>
            </a:r>
            <a:r>
              <a:rPr lang="zh-CN" altLang="en-US" sz="2000" dirty="0">
                <a:solidFill>
                  <a:srgbClr val="C00000"/>
                </a:solidFill>
                <a:latin typeface="幼圆" panose="02010509060101010101" pitchFamily="49" charset="-122"/>
                <a:ea typeface="幼圆" panose="02010509060101010101" pitchFamily="49" charset="-122"/>
              </a:rPr>
              <a:t>泛化能力强</a:t>
            </a:r>
            <a:r>
              <a:rPr lang="zh-CN" altLang="en-US" sz="2000" dirty="0">
                <a:latin typeface="幼圆" panose="02010509060101010101" pitchFamily="49" charset="-122"/>
                <a:ea typeface="幼圆" panose="02010509060101010101" pitchFamily="49" charset="-122"/>
              </a:rPr>
              <a:t>，即</a:t>
            </a:r>
            <a:r>
              <a:rPr lang="zh-CN" altLang="en-US" sz="2000" dirty="0">
                <a:solidFill>
                  <a:srgbClr val="C00000"/>
                </a:solidFill>
                <a:latin typeface="幼圆" panose="02010509060101010101" pitchFamily="49" charset="-122"/>
                <a:ea typeface="幼圆" panose="02010509060101010101" pitchFamily="49" charset="-122"/>
              </a:rPr>
              <a:t>处理未见示例能力强的决策树</a:t>
            </a:r>
            <a:endParaRPr lang="zh-CN" altLang="en-US" sz="2000" dirty="0">
              <a:solidFill>
                <a:srgbClr val="C00000"/>
              </a:solidFill>
              <a:latin typeface="幼圆" panose="02010509060101010101" pitchFamily="49" charset="-122"/>
              <a:ea typeface="幼圆" panose="02010509060101010101" pitchFamily="49" charset="-122"/>
            </a:endParaRPr>
          </a:p>
          <a:p>
            <a:pPr marL="0" indent="0">
              <a:lnSpc>
                <a:spcPts val="3200"/>
              </a:lnSpc>
              <a:buNone/>
            </a:pPr>
            <a:endParaRPr lang="zh-CN" altLang="en-US" sz="2000" i="0" dirty="0">
              <a:latin typeface="幼圆" panose="02010509060101010101" pitchFamily="49" charset="-122"/>
              <a:ea typeface="幼圆" panose="02010509060101010101" pitchFamily="49"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6" name="文本框 15"/>
          <p:cNvSpPr txBox="1"/>
          <p:nvPr/>
        </p:nvSpPr>
        <p:spPr>
          <a:xfrm>
            <a:off x="825672" y="98719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决策树模型相关解释</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230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决策树学习的三个步骤</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5" name="矩形: 圆角 4"/>
          <p:cNvSpPr/>
          <p:nvPr/>
        </p:nvSpPr>
        <p:spPr>
          <a:xfrm>
            <a:off x="3590014" y="1359673"/>
            <a:ext cx="3721210" cy="1037645"/>
          </a:xfrm>
          <a:prstGeom prst="roundRect">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bg1"/>
                </a:solidFill>
              </a:rPr>
              <a:t>特征划分选择</a:t>
            </a:r>
            <a:endParaRPr lang="zh-CN" altLang="en-US" sz="2400">
              <a:solidFill>
                <a:schemeClr val="bg1"/>
              </a:solidFill>
            </a:endParaRPr>
          </a:p>
        </p:txBody>
      </p:sp>
      <p:sp>
        <p:nvSpPr>
          <p:cNvPr id="15" name="矩形: 圆角 14"/>
          <p:cNvSpPr/>
          <p:nvPr/>
        </p:nvSpPr>
        <p:spPr>
          <a:xfrm>
            <a:off x="3590014" y="2868514"/>
            <a:ext cx="3721210" cy="1037645"/>
          </a:xfrm>
          <a:prstGeom prst="roundRect">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决策树生成</a:t>
            </a:r>
            <a:endParaRPr lang="zh-CN" altLang="en-US" sz="2400"/>
          </a:p>
        </p:txBody>
      </p:sp>
      <p:sp>
        <p:nvSpPr>
          <p:cNvPr id="16" name="矩形: 圆角 15"/>
          <p:cNvSpPr/>
          <p:nvPr/>
        </p:nvSpPr>
        <p:spPr>
          <a:xfrm>
            <a:off x="3590014" y="4377355"/>
            <a:ext cx="3721210" cy="1037645"/>
          </a:xfrm>
          <a:prstGeom prst="roundRect">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决策树剪枝</a:t>
            </a:r>
            <a:endParaRPr lang="zh-CN" altLang="en-US"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0116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特征划分选择</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16" name="文本框 15"/>
          <p:cNvSpPr txBox="1"/>
          <p:nvPr/>
        </p:nvSpPr>
        <p:spPr>
          <a:xfrm>
            <a:off x="825672" y="98719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基本概念</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688041" y="1502329"/>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特征划分选择</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选择最优划分的特征属性</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。一般而言，随着划分过程不断进行，我们希望决策树的分支结点所包含的样本</a:t>
            </a:r>
            <a:r>
              <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尽可能属于同一类别，即结点的“纯度”(purity)越来越高</a:t>
            </a:r>
            <a:r>
              <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825672" y="279821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常用的特征划分方法</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126490" y="3299460"/>
            <a:ext cx="2747645" cy="1753235"/>
          </a:xfrm>
          <a:prstGeom prst="rect">
            <a:avLst/>
          </a:prstGeom>
          <a:noFill/>
        </p:spPr>
        <p:txBody>
          <a:bodyPr wrap="square" rtlCol="0">
            <a:spAutoFit/>
          </a:bodyPr>
          <a:lstStyle/>
          <a:p>
            <a:pPr marL="285750" indent="-285750" fontAlgn="auto">
              <a:lnSpc>
                <a:spcPct val="200000"/>
              </a:lnSpc>
              <a:buFont typeface="Wingdings" panose="05000000000000000000" charset="0"/>
              <a:buChar char="l"/>
            </a:pPr>
            <a:r>
              <a:rPr lang="zh-CN" altLang="en-US">
                <a:latin typeface="微软雅黑" panose="020B0503020204020204" pitchFamily="34" charset="-122"/>
                <a:ea typeface="微软雅黑" panose="020B0503020204020204" pitchFamily="34" charset="-122"/>
              </a:rPr>
              <a:t>信息增益</a:t>
            </a:r>
            <a:endParaRPr lang="zh-CN" altLang="en-US">
              <a:latin typeface="微软雅黑" panose="020B0503020204020204" pitchFamily="34" charset="-122"/>
              <a:ea typeface="微软雅黑" panose="020B0503020204020204" pitchFamily="34" charset="-122"/>
            </a:endParaRPr>
          </a:p>
          <a:p>
            <a:pPr marL="285750" indent="-285750" fontAlgn="auto">
              <a:lnSpc>
                <a:spcPct val="200000"/>
              </a:lnSpc>
              <a:buFont typeface="Wingdings" panose="05000000000000000000" charset="0"/>
              <a:buChar char="l"/>
            </a:pPr>
            <a:r>
              <a:rPr lang="zh-CN" altLang="en-US">
                <a:latin typeface="微软雅黑" panose="020B0503020204020204" pitchFamily="34" charset="-122"/>
                <a:ea typeface="微软雅黑" panose="020B0503020204020204" pitchFamily="34" charset="-122"/>
              </a:rPr>
              <a:t>增益率</a:t>
            </a:r>
            <a:endParaRPr lang="zh-CN" altLang="en-US">
              <a:latin typeface="微软雅黑" panose="020B0503020204020204" pitchFamily="34" charset="-122"/>
              <a:ea typeface="微软雅黑" panose="020B0503020204020204" pitchFamily="34" charset="-122"/>
            </a:endParaRPr>
          </a:p>
          <a:p>
            <a:pPr marL="285750" indent="-285750" fontAlgn="auto">
              <a:lnSpc>
                <a:spcPct val="200000"/>
              </a:lnSpc>
              <a:buFont typeface="Wingdings" panose="05000000000000000000" charset="0"/>
              <a:buChar char="l"/>
            </a:pPr>
            <a:r>
              <a:rPr lang="zh-CN" altLang="en-US">
                <a:latin typeface="微软雅黑" panose="020B0503020204020204" pitchFamily="34" charset="-122"/>
                <a:ea typeface="微软雅黑" panose="020B0503020204020204" pitchFamily="34" charset="-122"/>
              </a:rPr>
              <a:t>基尼系数</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5356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特征划分选择：信息增益</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内容占位符 4"/>
              <p:cNvSpPr txBox="1"/>
              <p:nvPr/>
            </p:nvSpPr>
            <p:spPr>
              <a:xfrm>
                <a:off x="1128302" y="3604425"/>
                <a:ext cx="10272395" cy="1738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5000"/>
                  </a:lnSpc>
                </a:pPr>
                <a:r>
                  <a:rPr lang="en-US" altLang="zh-CN" sz="2000" dirty="0">
                    <a:solidFill>
                      <a:schemeClr val="tx1"/>
                    </a:solidFill>
                  </a:rPr>
                  <a:t>    </a:t>
                </a:r>
                <a14:m>
                  <m:oMath xmlns:m="http://schemas.openxmlformats.org/officeDocument/2006/math">
                    <m:r>
                      <a:rPr lang="en-US" altLang="zh-CN" sz="2000" i="1">
                        <a:solidFill>
                          <a:schemeClr val="tx1"/>
                        </a:solidFill>
                        <a:latin typeface="Cambria Math" panose="02040503050406030204" pitchFamily="18" charset="0"/>
                      </a:rPr>
                      <m:t>𝐸𝑛𝑡</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𝐷</m:t>
                        </m:r>
                      </m:e>
                    </m:d>
                  </m:oMath>
                </a14:m>
                <a:r>
                  <a:rPr lang="zh-CN" altLang="en-US" sz="2000" dirty="0">
                    <a:solidFill>
                      <a:schemeClr val="tx1"/>
                    </a:solidFill>
                  </a:rPr>
                  <a:t> 的值越小，则 </a:t>
                </a:r>
                <a14:m>
                  <m:oMath xmlns:m="http://schemas.openxmlformats.org/officeDocument/2006/math">
                    <m:r>
                      <a:rPr lang="en-US" altLang="zh-CN" sz="2000" b="0" i="1" smtClean="0">
                        <a:solidFill>
                          <a:schemeClr val="tx1"/>
                        </a:solidFill>
                        <a:latin typeface="Cambria Math" panose="02040503050406030204" pitchFamily="18" charset="0"/>
                      </a:rPr>
                      <m:t>𝐷</m:t>
                    </m:r>
                  </m:oMath>
                </a14:m>
                <a:r>
                  <a:rPr lang="zh-CN" altLang="en-US" sz="2000" dirty="0">
                    <a:solidFill>
                      <a:schemeClr val="tx1"/>
                    </a:solidFill>
                  </a:rPr>
                  <a:t> 的纯度越高</a:t>
                </a:r>
                <a:endParaRPr lang="en-US" altLang="zh-CN" sz="2000" dirty="0">
                  <a:solidFill>
                    <a:schemeClr val="tx1"/>
                  </a:solidFill>
                </a:endParaRPr>
              </a:p>
              <a:p>
                <a:pPr marL="342900" indent="-342900">
                  <a:lnSpc>
                    <a:spcPct val="125000"/>
                  </a:lnSpc>
                  <a:buFont typeface="Wingdings" panose="05000000000000000000" pitchFamily="2" charset="2"/>
                  <a:buChar char="p"/>
                </a:pPr>
                <a:r>
                  <a:rPr lang="zh-CN" altLang="en-US" sz="2000" dirty="0">
                    <a:solidFill>
                      <a:schemeClr val="tx1"/>
                    </a:solidFill>
                  </a:rPr>
                  <a:t>计算信息熵时约定：若 </a:t>
                </a:r>
                <a14:m>
                  <m:oMath xmlns:m="http://schemas.openxmlformats.org/officeDocument/2006/math">
                    <m:r>
                      <a:rPr lang="en-US" altLang="zh-CN" sz="2000" b="0" i="1" smtClean="0">
                        <a:solidFill>
                          <a:schemeClr val="tx1"/>
                        </a:solidFill>
                        <a:latin typeface="Cambria Math" panose="02040503050406030204" pitchFamily="18" charset="0"/>
                      </a:rPr>
                      <m:t>𝑝</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m:t>
                    </m:r>
                  </m:oMath>
                </a14:m>
                <a:r>
                  <a:rPr lang="zh-CN" altLang="en-US" sz="2000" dirty="0">
                    <a:solidFill>
                      <a:schemeClr val="tx1"/>
                    </a:solidFill>
                  </a:rPr>
                  <a:t>，则 </a:t>
                </a:r>
                <a14:m>
                  <m:oMath xmlns:m="http://schemas.openxmlformats.org/officeDocument/2006/math">
                    <m:r>
                      <a:rPr lang="en-US" altLang="zh-CN" sz="2000" b="0" i="1" smtClean="0">
                        <a:solidFill>
                          <a:schemeClr val="tx1"/>
                        </a:solidFill>
                        <a:latin typeface="Cambria Math" panose="02040503050406030204" pitchFamily="18" charset="0"/>
                      </a:rPr>
                      <m:t>𝑝</m:t>
                    </m:r>
                    <m:func>
                      <m:funcPr>
                        <m:ctrlPr>
                          <a:rPr lang="en-US" altLang="zh-CN" sz="2000" b="0" i="1" smtClean="0">
                            <a:solidFill>
                              <a:schemeClr val="tx1"/>
                            </a:solidFill>
                            <a:latin typeface="Cambria Math" panose="02040503050406030204" pitchFamily="18" charset="0"/>
                          </a:rPr>
                        </m:ctrlPr>
                      </m:funcPr>
                      <m:fName>
                        <m:sSub>
                          <m:sSubPr>
                            <m:ctrlPr>
                              <a:rPr lang="en-US" altLang="zh-CN" sz="2000" b="0" i="1" smtClean="0">
                                <a:solidFill>
                                  <a:schemeClr val="tx1"/>
                                </a:solidFill>
                                <a:latin typeface="Cambria Math" panose="02040503050406030204" pitchFamily="18" charset="0"/>
                              </a:rPr>
                            </m:ctrlPr>
                          </m:sSubPr>
                          <m:e>
                            <m:r>
                              <m:rPr>
                                <m:sty m:val="p"/>
                              </m:rPr>
                              <a:rPr lang="en-US" altLang="zh-CN" sz="2000" b="0" i="0" smtClean="0">
                                <a:solidFill>
                                  <a:schemeClr val="tx1"/>
                                </a:solidFill>
                                <a:latin typeface="Cambria Math" panose="02040503050406030204" pitchFamily="18" charset="0"/>
                              </a:rPr>
                              <m:t>log</m:t>
                            </m:r>
                          </m:e>
                          <m:sub>
                            <m:r>
                              <a:rPr lang="en-US" altLang="zh-CN" sz="2000" b="0" i="1" smtClean="0">
                                <a:solidFill>
                                  <a:schemeClr val="tx1"/>
                                </a:solidFill>
                                <a:latin typeface="Cambria Math" panose="02040503050406030204" pitchFamily="18" charset="0"/>
                              </a:rPr>
                              <m:t>2</m:t>
                            </m:r>
                          </m:sub>
                        </m:sSub>
                      </m:fName>
                      <m:e>
                        <m:r>
                          <a:rPr lang="en-US" altLang="zh-CN" sz="2000" b="0" i="1" smtClean="0">
                            <a:solidFill>
                              <a:schemeClr val="tx1"/>
                            </a:solidFill>
                            <a:latin typeface="Cambria Math" panose="02040503050406030204" pitchFamily="18" charset="0"/>
                          </a:rPr>
                          <m:t>𝑝</m:t>
                        </m:r>
                      </m:e>
                    </m:func>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0</m:t>
                    </m:r>
                  </m:oMath>
                </a14:m>
                <a:endParaRPr lang="en-US" altLang="zh-CN" sz="2000" dirty="0">
                  <a:solidFill>
                    <a:schemeClr val="tx1"/>
                  </a:solidFill>
                </a:endParaRPr>
              </a:p>
              <a:p>
                <a:pPr marL="342900" indent="-342900">
                  <a:lnSpc>
                    <a:spcPct val="125000"/>
                  </a:lnSpc>
                  <a:buFont typeface="Wingdings" panose="05000000000000000000" pitchFamily="2" charset="2"/>
                  <a:buChar char="p"/>
                </a:pPr>
                <a14:m>
                  <m:oMath xmlns:m="http://schemas.openxmlformats.org/officeDocument/2006/math">
                    <m:r>
                      <a:rPr lang="en-US" altLang="zh-CN" sz="2000" i="1">
                        <a:solidFill>
                          <a:schemeClr val="tx1"/>
                        </a:solidFill>
                        <a:latin typeface="Cambria Math" panose="02040503050406030204" pitchFamily="18" charset="0"/>
                      </a:rPr>
                      <m:t>𝐸𝑛𝑡</m:t>
                    </m:r>
                    <m:d>
                      <m:dPr>
                        <m:ctrlPr>
                          <a:rPr lang="en-US" altLang="zh-CN" sz="2000" i="1">
                            <a:solidFill>
                              <a:schemeClr val="tx1"/>
                            </a:solidFill>
                            <a:latin typeface="Cambria Math" panose="02040503050406030204" pitchFamily="18" charset="0"/>
                          </a:rPr>
                        </m:ctrlPr>
                      </m:dPr>
                      <m:e>
                        <m:r>
                          <a:rPr lang="en-US" altLang="zh-CN" sz="2000" i="1">
                            <a:solidFill>
                              <a:schemeClr val="tx1"/>
                            </a:solidFill>
                            <a:latin typeface="Cambria Math" panose="02040503050406030204" pitchFamily="18" charset="0"/>
                          </a:rPr>
                          <m:t>𝐷</m:t>
                        </m:r>
                      </m:e>
                    </m:d>
                  </m:oMath>
                </a14:m>
                <a:r>
                  <a:rPr lang="zh-CN" altLang="en-US" sz="2000" dirty="0">
                    <a:solidFill>
                      <a:schemeClr val="tx1"/>
                    </a:solidFill>
                  </a:rPr>
                  <a:t> 的最小值为</a:t>
                </a:r>
                <a:r>
                  <a:rPr lang="en-US" altLang="zh-CN" sz="2000" dirty="0">
                    <a:solidFill>
                      <a:schemeClr val="tx1"/>
                    </a:solidFill>
                  </a:rPr>
                  <a:t>0</a:t>
                </a:r>
                <a:r>
                  <a:rPr lang="zh-CN" altLang="en-US" sz="2000" dirty="0">
                    <a:solidFill>
                      <a:schemeClr val="tx1"/>
                    </a:solidFill>
                  </a:rPr>
                  <a:t>，最大值为 </a:t>
                </a:r>
                <a14:m>
                  <m:oMath xmlns:m="http://schemas.openxmlformats.org/officeDocument/2006/math">
                    <m:func>
                      <m:funcPr>
                        <m:ctrlPr>
                          <a:rPr lang="en-US" altLang="zh-CN" sz="2000" i="1" smtClean="0">
                            <a:solidFill>
                              <a:schemeClr val="tx1"/>
                            </a:solidFill>
                            <a:latin typeface="Cambria Math" panose="02040503050406030204" pitchFamily="18" charset="0"/>
                          </a:rPr>
                        </m:ctrlPr>
                      </m:funcPr>
                      <m:fName>
                        <m:sSub>
                          <m:sSubPr>
                            <m:ctrlPr>
                              <a:rPr lang="en-US" altLang="zh-CN" sz="2000" i="1" smtClean="0">
                                <a:solidFill>
                                  <a:schemeClr val="tx1"/>
                                </a:solidFill>
                                <a:latin typeface="Cambria Math" panose="02040503050406030204" pitchFamily="18" charset="0"/>
                              </a:rPr>
                            </m:ctrlPr>
                          </m:sSubPr>
                          <m:e>
                            <m:r>
                              <m:rPr>
                                <m:sty m:val="p"/>
                              </m:rPr>
                              <a:rPr lang="en-US" altLang="zh-CN" sz="2000" i="0" smtClean="0">
                                <a:solidFill>
                                  <a:schemeClr val="tx1"/>
                                </a:solidFill>
                                <a:latin typeface="Cambria Math" panose="02040503050406030204" pitchFamily="18" charset="0"/>
                              </a:rPr>
                              <m:t>log</m:t>
                            </m:r>
                          </m:e>
                          <m:sub>
                            <m:r>
                              <a:rPr lang="en-US" altLang="zh-CN" sz="2000" b="0" i="1" smtClean="0">
                                <a:solidFill>
                                  <a:schemeClr val="tx1"/>
                                </a:solidFill>
                                <a:latin typeface="Cambria Math" panose="02040503050406030204" pitchFamily="18" charset="0"/>
                              </a:rPr>
                              <m:t>2</m:t>
                            </m:r>
                          </m:sub>
                        </m:sSub>
                      </m:fName>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e>
                    </m:func>
                  </m:oMath>
                </a14:m>
                <a:endParaRPr lang="en-US" altLang="zh-CN" sz="2000" dirty="0"/>
              </a:p>
              <a:p>
                <a:pPr marL="342900" indent="-342900">
                  <a:lnSpc>
                    <a:spcPct val="125000"/>
                  </a:lnSpc>
                  <a:buFont typeface="Wingdings" panose="05000000000000000000" pitchFamily="2" charset="2"/>
                  <a:buChar char="p"/>
                </a:pPr>
                <a:endParaRPr lang="en-US" altLang="zh-CN" sz="2000" dirty="0"/>
              </a:p>
            </p:txBody>
          </p:sp>
        </mc:Choice>
        <mc:Fallback>
          <p:sp>
            <p:nvSpPr>
              <p:cNvPr id="16" name="内容占位符 4"/>
              <p:cNvSpPr txBox="1">
                <a:spLocks noRot="1" noChangeAspect="1" noMove="1" noResize="1" noEditPoints="1" noAdjustHandles="1" noChangeArrowheads="1" noChangeShapeType="1" noTextEdit="1"/>
              </p:cNvSpPr>
              <p:nvPr/>
            </p:nvSpPr>
            <p:spPr>
              <a:xfrm>
                <a:off x="1128302" y="3604425"/>
                <a:ext cx="10272395" cy="1738187"/>
              </a:xfrm>
              <a:prstGeom prst="rect">
                <a:avLst/>
              </a:prstGeom>
              <a:blipFill rotWithShape="1">
                <a:blip r:embed="rId6"/>
                <a:stretch>
                  <a:fillRect l="-5" t="-9" r="5" b="-12218"/>
                </a:stretch>
              </a:blipFill>
            </p:spPr>
            <p:txBody>
              <a:bodyPr/>
              <a:lstStyle/>
              <a:p>
                <a:r>
                  <a:rPr lang="zh-CN" altLang="en-US">
                    <a:noFill/>
                  </a:rPr>
                  <a:t> </a:t>
                </a:r>
              </a:p>
            </p:txBody>
          </p:sp>
        </mc:Fallback>
      </mc:AlternateContent>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5" name="文本框 4"/>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信息熵</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7" name="矩形 16"/>
              <p:cNvSpPr/>
              <p:nvPr/>
            </p:nvSpPr>
            <p:spPr>
              <a:xfrm>
                <a:off x="688041" y="1502329"/>
                <a:ext cx="10816128" cy="874407"/>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信息熵</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是</a:t>
                </a:r>
                <a:r>
                  <a:rPr kumimoji="0" lang="zh-CN" altLang="en-US" sz="18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度量样本集合纯度</a:t>
                </a: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最常用的一种指标，假定当前样本集合</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oMath>
                </a14:m>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中第</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𝑘</m:t>
                    </m:r>
                  </m:oMath>
                </a14:m>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类样本所占的比例为</a:t>
                </a:r>
                <a14:m>
                  <m:oMath xmlns:m="http://schemas.openxmlformats.org/officeDocument/2006/math">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𝑝</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𝑘</m:t>
                        </m:r>
                      </m:sub>
                    </m:sSub>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𝑘</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1</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 </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2</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𝑦</m:t>
                            </m:r>
                          </m:e>
                        </m:d>
                      </m:e>
                    </m:d>
                  </m:oMath>
                </a14:m>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，则</a:t>
                </a:r>
                <a14:m>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𝐷</m:t>
                    </m:r>
                  </m:oMath>
                </a14:m>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的信息熵定义为</a:t>
                </a: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Choice>
        <mc:Fallback>
          <p:sp>
            <p:nvSpPr>
              <p:cNvPr id="17" name="矩形 16"/>
              <p:cNvSpPr>
                <a:spLocks noRot="1" noChangeAspect="1" noMove="1" noResize="1" noEditPoints="1" noAdjustHandles="1" noChangeArrowheads="1" noChangeShapeType="1" noTextEdit="1"/>
              </p:cNvSpPr>
              <p:nvPr/>
            </p:nvSpPr>
            <p:spPr>
              <a:xfrm>
                <a:off x="688041" y="1502329"/>
                <a:ext cx="10816128" cy="874407"/>
              </a:xfrm>
              <a:prstGeom prst="rect">
                <a:avLst/>
              </a:prstGeom>
              <a:blipFill rotWithShape="1">
                <a:blip r:embed="rId7"/>
                <a:stretch>
                  <a:fillRect l="-3" t="-63" r="5"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1867563" y="2410466"/>
                <a:ext cx="7297308" cy="88902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𝐸𝑛𝑡</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𝐷</m:t>
                          </m:r>
                        </m:e>
                      </m:d>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𝑘</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1</m:t>
                          </m:r>
                        </m:sub>
                        <m:sup>
                          <m:d>
                            <m:dPr>
                              <m:begChr m:val="|"/>
                              <m:endChr m:val="|"/>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𝑦</m:t>
                              </m:r>
                            </m:e>
                          </m:d>
                        </m:sup>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𝑝</m:t>
                              </m:r>
                            </m:e>
                            <m:sub>
                              <m:r>
                                <a:rPr lang="en-US" altLang="zh-CN" sz="1800" b="0" i="1" smtClean="0">
                                  <a:solidFill>
                                    <a:schemeClr val="tx1"/>
                                  </a:solidFill>
                                  <a:latin typeface="Cambria Math" panose="02040503050406030204" pitchFamily="18" charset="0"/>
                                </a:rPr>
                                <m:t>𝑘</m:t>
                              </m:r>
                            </m:sub>
                          </m:sSub>
                        </m:e>
                      </m:nary>
                      <m:func>
                        <m:funcPr>
                          <m:ctrlPr>
                            <a:rPr lang="en-US" altLang="zh-CN" sz="1800" b="0" i="1" smtClean="0">
                              <a:solidFill>
                                <a:schemeClr val="tx1"/>
                              </a:solidFill>
                              <a:latin typeface="Cambria Math" panose="02040503050406030204" pitchFamily="18" charset="0"/>
                            </a:rPr>
                          </m:ctrlPr>
                        </m:funcPr>
                        <m:fName>
                          <m:sSub>
                            <m:sSubPr>
                              <m:ctrlPr>
                                <a:rPr lang="en-US" altLang="zh-CN" sz="1800" b="0" i="1" smtClean="0">
                                  <a:solidFill>
                                    <a:schemeClr val="tx1"/>
                                  </a:solidFill>
                                  <a:latin typeface="Cambria Math" panose="02040503050406030204" pitchFamily="18" charset="0"/>
                                </a:rPr>
                              </m:ctrlPr>
                            </m:sSubPr>
                            <m:e>
                              <m:r>
                                <m:rPr>
                                  <m:sty m:val="p"/>
                                </m:rPr>
                                <a:rPr lang="en-US" altLang="zh-CN" sz="1800" b="0" i="0" smtClean="0">
                                  <a:solidFill>
                                    <a:schemeClr val="tx1"/>
                                  </a:solidFill>
                                  <a:latin typeface="Cambria Math" panose="02040503050406030204" pitchFamily="18" charset="0"/>
                                </a:rPr>
                                <m:t>log</m:t>
                              </m:r>
                            </m:e>
                            <m:sub>
                              <m:r>
                                <a:rPr lang="en-US" altLang="zh-CN" sz="1800" b="0" i="1" smtClean="0">
                                  <a:solidFill>
                                    <a:schemeClr val="tx1"/>
                                  </a:solidFill>
                                  <a:latin typeface="Cambria Math" panose="02040503050406030204" pitchFamily="18" charset="0"/>
                                </a:rPr>
                                <m:t>2</m:t>
                              </m:r>
                            </m:sub>
                          </m:sSub>
                        </m:fName>
                        <m:e>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panose="02040503050406030204" pitchFamily="18" charset="0"/>
                                </a:rPr>
                                <m:t>𝑝</m:t>
                              </m:r>
                            </m:e>
                            <m:sub>
                              <m:r>
                                <a:rPr lang="en-US" altLang="zh-CN" sz="1800" b="0" i="1" smtClean="0">
                                  <a:solidFill>
                                    <a:schemeClr val="tx1"/>
                                  </a:solidFill>
                                  <a:latin typeface="Cambria Math" panose="02040503050406030204" pitchFamily="18" charset="0"/>
                                </a:rPr>
                                <m:t>𝑘</m:t>
                              </m:r>
                            </m:sub>
                          </m:sSub>
                        </m:e>
                      </m:func>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1867563" y="2410466"/>
                <a:ext cx="7297308" cy="889026"/>
              </a:xfrm>
              <a:prstGeom prst="rect">
                <a:avLst/>
              </a:prstGeom>
              <a:blipFill rotWithShape="1">
                <a:blip r:embed="rId8"/>
                <a:stretch>
                  <a:fillRect t="-1" r="8" b="4"/>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5356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特征划分选择：信息增益</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内容占位符 4"/>
              <p:cNvSpPr txBox="1"/>
              <p:nvPr/>
            </p:nvSpPr>
            <p:spPr>
              <a:xfrm>
                <a:off x="708476" y="4560184"/>
                <a:ext cx="11110595" cy="11390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nSpc>
                    <a:spcPct val="125000"/>
                  </a:lnSpc>
                </a:pPr>
                <a:endParaRPr lang="en-US" altLang="zh-CN" sz="2000" dirty="0">
                  <a:solidFill>
                    <a:schemeClr val="tx1"/>
                  </a:solidFill>
                </a:endParaRPr>
              </a:p>
              <a:p>
                <a:pPr>
                  <a:lnSpc>
                    <a:spcPct val="125000"/>
                  </a:lnSpc>
                </a:pPr>
                <a:r>
                  <a:rPr lang="zh-CN" altLang="en-US" sz="2000" dirty="0">
                    <a:solidFill>
                      <a:schemeClr val="tx1"/>
                    </a:solidFill>
                  </a:rPr>
                  <a:t>一般而言，</a:t>
                </a:r>
                <a:r>
                  <a:rPr lang="zh-CN" altLang="en-US" sz="2000" dirty="0">
                    <a:solidFill>
                      <a:srgbClr val="FF0000"/>
                    </a:solidFill>
                  </a:rPr>
                  <a:t>信息增益越大</a:t>
                </a:r>
                <a:r>
                  <a:rPr lang="zh-CN" altLang="en-US" sz="2000" dirty="0">
                    <a:solidFill>
                      <a:schemeClr val="tx1"/>
                    </a:solidFill>
                  </a:rPr>
                  <a:t>，则意味着使用属性 </a:t>
                </a:r>
                <a14:m>
                  <m:oMath xmlns:m="http://schemas.openxmlformats.org/officeDocument/2006/math">
                    <m:r>
                      <a:rPr lang="en-US" altLang="zh-CN" sz="2000" b="0" i="1" smtClean="0">
                        <a:solidFill>
                          <a:schemeClr val="tx1"/>
                        </a:solidFill>
                        <a:latin typeface="Cambria Math" panose="02040503050406030204" pitchFamily="18" charset="0"/>
                      </a:rPr>
                      <m:t>𝑎</m:t>
                    </m:r>
                  </m:oMath>
                </a14:m>
                <a:r>
                  <a:rPr lang="zh-CN" altLang="en-US" sz="2000" dirty="0">
                    <a:solidFill>
                      <a:schemeClr val="tx1"/>
                    </a:solidFill>
                  </a:rPr>
                  <a:t> 来进行划分所获得的“</a:t>
                </a:r>
                <a:r>
                  <a:rPr lang="zh-CN" altLang="en-US" sz="2000" dirty="0">
                    <a:solidFill>
                      <a:srgbClr val="FF0000"/>
                    </a:solidFill>
                  </a:rPr>
                  <a:t>纯度提升</a:t>
                </a:r>
                <a:r>
                  <a:rPr lang="zh-CN" altLang="en-US" sz="2000" dirty="0">
                    <a:solidFill>
                      <a:schemeClr val="tx1"/>
                    </a:solidFill>
                  </a:rPr>
                  <a:t>”越大</a:t>
                </a:r>
                <a:endParaRPr lang="en-US" altLang="zh-CN" sz="2000" dirty="0">
                  <a:solidFill>
                    <a:schemeClr val="tx1"/>
                  </a:solidFill>
                </a:endParaRPr>
              </a:p>
            </p:txBody>
          </p:sp>
        </mc:Choice>
        <mc:Fallback>
          <p:sp>
            <p:nvSpPr>
              <p:cNvPr id="16" name="内容占位符 4"/>
              <p:cNvSpPr txBox="1">
                <a:spLocks noRot="1" noChangeAspect="1" noMove="1" noResize="1" noEditPoints="1" noAdjustHandles="1" noChangeArrowheads="1" noChangeShapeType="1" noTextEdit="1"/>
              </p:cNvSpPr>
              <p:nvPr/>
            </p:nvSpPr>
            <p:spPr>
              <a:xfrm>
                <a:off x="708476" y="4560184"/>
                <a:ext cx="11110595" cy="1139063"/>
              </a:xfrm>
              <a:prstGeom prst="rect">
                <a:avLst/>
              </a:prstGeom>
              <a:blipFill rotWithShape="1">
                <a:blip r:embed="rId6"/>
                <a:stretch>
                  <a:fillRect l="-4" t="-22" r="4" b="11"/>
                </a:stretch>
              </a:blipFill>
            </p:spPr>
            <p:txBody>
              <a:bodyPr/>
              <a:lstStyle/>
              <a:p>
                <a:r>
                  <a:rPr lang="zh-CN" altLang="en-US">
                    <a:noFill/>
                  </a:rPr>
                  <a:t> </a:t>
                </a:r>
              </a:p>
            </p:txBody>
          </p:sp>
        </mc:Fallback>
      </mc:AlternateContent>
      <p:grpSp>
        <p:nvGrpSpPr>
          <p:cNvPr id="9" name="组合 8"/>
          <p:cNvGrpSpPr/>
          <p:nvPr/>
        </p:nvGrpSpPr>
        <p:grpSpPr>
          <a:xfrm>
            <a:off x="2447346" y="3058269"/>
            <a:ext cx="7297308" cy="1065869"/>
            <a:chOff x="2447346" y="3099375"/>
            <a:chExt cx="7297308" cy="1065869"/>
          </a:xfrm>
        </p:grpSpPr>
        <mc:AlternateContent xmlns:mc="http://schemas.openxmlformats.org/markup-compatibility/2006">
          <mc:Choice xmlns:a14="http://schemas.microsoft.com/office/drawing/2010/main" Requires="a14">
            <p:sp>
              <p:nvSpPr>
                <p:cNvPr id="23" name="文本框 22"/>
                <p:cNvSpPr txBox="1"/>
                <p:nvPr/>
              </p:nvSpPr>
              <p:spPr>
                <a:xfrm>
                  <a:off x="2447346" y="3099375"/>
                  <a:ext cx="7297308" cy="1065869"/>
                </a:xfrm>
                <a:prstGeom prst="rect">
                  <a:avLst/>
                </a:prstGeom>
                <a:noFill/>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r>
                          <a:rPr lang="en-US" altLang="zh-CN" sz="1800" b="0" i="1" smtClean="0">
                            <a:solidFill>
                              <a:schemeClr val="tx1"/>
                            </a:solidFill>
                            <a:latin typeface="Cambria Math" panose="02040503050406030204" pitchFamily="18" charset="0"/>
                          </a:rPr>
                          <m:t>𝐺𝑎𝑖𝑛</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𝐷</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𝑎</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𝐸𝑛𝑡</m:t>
                        </m:r>
                        <m:d>
                          <m:dPr>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𝐷</m:t>
                            </m:r>
                          </m:e>
                        </m:d>
                        <m:r>
                          <a:rPr lang="en-US" altLang="zh-CN" sz="1800" b="0" i="1" smtClean="0">
                            <a:solidFill>
                              <a:schemeClr val="tx1"/>
                            </a:solidFill>
                            <a:latin typeface="Cambria Math" panose="02040503050406030204" pitchFamily="18" charset="0"/>
                          </a:rPr>
                          <m:t>−</m:t>
                        </m:r>
                        <m:nary>
                          <m:naryPr>
                            <m:chr m:val="∑"/>
                            <m:ctrlPr>
                              <a:rPr lang="en-US" altLang="zh-CN" sz="1800" b="0" i="1" smtClean="0">
                                <a:solidFill>
                                  <a:schemeClr val="tx1"/>
                                </a:solidFill>
                                <a:latin typeface="Cambria Math" panose="02040503050406030204" pitchFamily="18" charset="0"/>
                              </a:rPr>
                            </m:ctrlPr>
                          </m:naryPr>
                          <m:sub>
                            <m:r>
                              <m:rPr>
                                <m:brk m:alnAt="23"/>
                              </m:rPr>
                              <a:rPr lang="en-US" altLang="zh-CN" sz="1800" b="0" i="1" smtClean="0">
                                <a:solidFill>
                                  <a:schemeClr val="tx1"/>
                                </a:solidFill>
                                <a:latin typeface="Cambria Math" panose="02040503050406030204" pitchFamily="18" charset="0"/>
                              </a:rPr>
                              <m:t>𝑣</m:t>
                            </m:r>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1</m:t>
                            </m:r>
                          </m:sub>
                          <m:sup>
                            <m:r>
                              <a:rPr lang="en-US" altLang="zh-CN" sz="1800" b="0" i="1" smtClean="0">
                                <a:solidFill>
                                  <a:schemeClr val="tx1"/>
                                </a:solidFill>
                                <a:latin typeface="Cambria Math" panose="02040503050406030204" pitchFamily="18" charset="0"/>
                              </a:rPr>
                              <m:t>𝑉</m:t>
                            </m:r>
                          </m:sup>
                          <m:e>
                            <m:f>
                              <m:fPr>
                                <m:ctrlPr>
                                  <a:rPr lang="en-US" altLang="zh-CN" sz="1800" b="0" i="1" smtClean="0">
                                    <a:solidFill>
                                      <a:schemeClr val="tx1"/>
                                    </a:solidFill>
                                    <a:latin typeface="Cambria Math" panose="02040503050406030204" pitchFamily="18" charset="0"/>
                                  </a:rPr>
                                </m:ctrlPr>
                              </m:fPr>
                              <m:num>
                                <m:d>
                                  <m:dPr>
                                    <m:begChr m:val="|"/>
                                    <m:endChr m:val="|"/>
                                    <m:ctrlPr>
                                      <a:rPr lang="en-US" altLang="zh-CN" sz="1800" b="0" i="1" smtClean="0">
                                        <a:solidFill>
                                          <a:schemeClr val="tx1"/>
                                        </a:solidFill>
                                        <a:latin typeface="Cambria Math" panose="02040503050406030204" pitchFamily="18" charset="0"/>
                                      </a:rPr>
                                    </m:ctrlPr>
                                  </m:dPr>
                                  <m:e>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𝐷</m:t>
                                        </m:r>
                                      </m:e>
                                      <m:sup>
                                        <m:r>
                                          <a:rPr lang="en-US" altLang="zh-CN" sz="1800" b="0" i="1" smtClean="0">
                                            <a:solidFill>
                                              <a:schemeClr val="tx1"/>
                                            </a:solidFill>
                                            <a:latin typeface="Cambria Math" panose="02040503050406030204" pitchFamily="18" charset="0"/>
                                          </a:rPr>
                                          <m:t>𝑣</m:t>
                                        </m:r>
                                      </m:sup>
                                    </m:sSup>
                                  </m:e>
                                </m:d>
                              </m:num>
                              <m:den>
                                <m:d>
                                  <m:dPr>
                                    <m:begChr m:val="|"/>
                                    <m:endChr m:val="|"/>
                                    <m:ctrlPr>
                                      <a:rPr lang="en-US" altLang="zh-CN" sz="1800" b="0" i="1" smtClean="0">
                                        <a:solidFill>
                                          <a:schemeClr val="tx1"/>
                                        </a:solidFill>
                                        <a:latin typeface="Cambria Math" panose="02040503050406030204" pitchFamily="18" charset="0"/>
                                      </a:rPr>
                                    </m:ctrlPr>
                                  </m:dPr>
                                  <m:e>
                                    <m:r>
                                      <a:rPr lang="en-US" altLang="zh-CN" sz="1800" b="0" i="1" smtClean="0">
                                        <a:solidFill>
                                          <a:schemeClr val="tx1"/>
                                        </a:solidFill>
                                        <a:latin typeface="Cambria Math" panose="02040503050406030204" pitchFamily="18" charset="0"/>
                                      </a:rPr>
                                      <m:t>𝐷</m:t>
                                    </m:r>
                                  </m:e>
                                </m:d>
                              </m:den>
                            </m:f>
                          </m:e>
                        </m:nary>
                        <m:r>
                          <a:rPr lang="en-US" altLang="zh-CN" sz="1800" b="0" i="1" smtClean="0">
                            <a:solidFill>
                              <a:schemeClr val="tx1"/>
                            </a:solidFill>
                            <a:latin typeface="Cambria Math" panose="02040503050406030204" pitchFamily="18" charset="0"/>
                          </a:rPr>
                          <m:t>𝐸𝑛𝑡</m:t>
                        </m:r>
                        <m:r>
                          <a:rPr lang="en-US" altLang="zh-CN" sz="1800" b="0" i="1" smtClean="0">
                            <a:solidFill>
                              <a:schemeClr val="tx1"/>
                            </a:solidFill>
                            <a:latin typeface="Cambria Math" panose="02040503050406030204" pitchFamily="18" charset="0"/>
                          </a:rPr>
                          <m:t>(</m:t>
                        </m:r>
                        <m:sSup>
                          <m:sSupPr>
                            <m:ctrlPr>
                              <a:rPr lang="en-US" altLang="zh-CN" sz="1800" b="0" i="1" smtClean="0">
                                <a:solidFill>
                                  <a:schemeClr val="tx1"/>
                                </a:solidFill>
                                <a:latin typeface="Cambria Math" panose="02040503050406030204" pitchFamily="18" charset="0"/>
                              </a:rPr>
                            </m:ctrlPr>
                          </m:sSupPr>
                          <m:e>
                            <m:r>
                              <a:rPr lang="en-US" altLang="zh-CN" sz="1800" b="0" i="1" smtClean="0">
                                <a:solidFill>
                                  <a:schemeClr val="tx1"/>
                                </a:solidFill>
                                <a:latin typeface="Cambria Math" panose="02040503050406030204" pitchFamily="18" charset="0"/>
                              </a:rPr>
                              <m:t>𝐷</m:t>
                            </m:r>
                          </m:e>
                          <m:sup>
                            <m:r>
                              <a:rPr lang="en-US" altLang="zh-CN" sz="1800" b="0" i="1" smtClean="0">
                                <a:solidFill>
                                  <a:schemeClr val="tx1"/>
                                </a:solidFill>
                                <a:latin typeface="Cambria Math" panose="02040503050406030204" pitchFamily="18" charset="0"/>
                              </a:rPr>
                              <m:t>𝑣</m:t>
                            </m:r>
                          </m:sup>
                        </m:sSup>
                        <m:r>
                          <a:rPr lang="en-US" altLang="zh-CN" sz="1800" b="0" i="1" smtClean="0">
                            <a:solidFill>
                              <a:schemeClr val="tx1"/>
                            </a:solidFill>
                            <a:latin typeface="Cambria Math" panose="02040503050406030204" pitchFamily="18" charset="0"/>
                          </a:rPr>
                          <m:t>)</m:t>
                        </m:r>
                      </m:oMath>
                    </m:oMathPara>
                  </a14:m>
                  <a:endParaRPr lang="en-US" altLang="zh-CN" sz="1800" dirty="0">
                    <a:solidFill>
                      <a:schemeClr val="tx1"/>
                    </a:solidFill>
                  </a:endParaRPr>
                </a:p>
              </p:txBody>
            </p:sp>
          </mc:Choice>
          <mc:Fallback>
            <p:sp>
              <p:nvSpPr>
                <p:cNvPr id="23" name="文本框 22"/>
                <p:cNvSpPr txBox="1">
                  <a:spLocks noRot="1" noChangeAspect="1" noMove="1" noResize="1" noEditPoints="1" noAdjustHandles="1" noChangeArrowheads="1" noChangeShapeType="1" noTextEdit="1"/>
                </p:cNvSpPr>
                <p:nvPr/>
              </p:nvSpPr>
              <p:spPr>
                <a:xfrm>
                  <a:off x="2447346" y="3099375"/>
                  <a:ext cx="7297308" cy="1065869"/>
                </a:xfrm>
                <a:prstGeom prst="rect">
                  <a:avLst/>
                </a:prstGeom>
                <a:blipFill rotWithShape="1">
                  <a:blip r:embed="rId7"/>
                </a:blipFill>
              </p:spPr>
              <p:txBody>
                <a:bodyPr/>
                <a:lstStyle/>
                <a:p>
                  <a:r>
                    <a:rPr lang="zh-CN" altLang="en-US">
                      <a:noFill/>
                    </a:rPr>
                    <a:t> </a:t>
                  </a:r>
                </a:p>
              </p:txBody>
            </p:sp>
          </mc:Fallback>
        </mc:AlternateContent>
        <p:sp>
          <p:nvSpPr>
            <p:cNvPr id="12" name="矩形 11"/>
            <p:cNvSpPr/>
            <p:nvPr/>
          </p:nvSpPr>
          <p:spPr>
            <a:xfrm>
              <a:off x="6801059" y="3257237"/>
              <a:ext cx="552074" cy="908007"/>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Rectangle 3"/>
          <p:cNvSpPr>
            <a:spLocks noChangeArrowheads="1"/>
          </p:cNvSpPr>
          <p:nvPr/>
        </p:nvSpPr>
        <p:spPr bwMode="auto">
          <a:xfrm>
            <a:off x="8196064" y="3975080"/>
            <a:ext cx="3586980" cy="875529"/>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nSpc>
                <a:spcPts val="3200"/>
              </a:lnSpc>
              <a:buNone/>
            </a:pPr>
            <a:r>
              <a:rPr lang="en-US" altLang="zh-CN" sz="2200" i="0" dirty="0">
                <a:latin typeface="幼圆" panose="02010509060101010101" pitchFamily="49" charset="-122"/>
                <a:ea typeface="幼圆" panose="02010509060101010101" pitchFamily="49" charset="-122"/>
              </a:rPr>
              <a:t>a</a:t>
            </a:r>
            <a:r>
              <a:rPr lang="zh-CN" altLang="zh-CN" sz="2200" i="0" dirty="0">
                <a:latin typeface="幼圆" panose="02010509060101010101" pitchFamily="49" charset="-122"/>
                <a:ea typeface="幼圆" panose="02010509060101010101" pitchFamily="49" charset="-122"/>
              </a:rPr>
              <a:t>的分支越多，往往产生的信息增益越大</a:t>
            </a:r>
            <a:endParaRPr lang="zh-CN" altLang="zh-CN" sz="2200" i="0" dirty="0">
              <a:latin typeface="幼圆" panose="02010509060101010101" pitchFamily="49" charset="-122"/>
              <a:ea typeface="幼圆" panose="02010509060101010101" pitchFamily="49" charset="-122"/>
            </a:endParaRPr>
          </a:p>
        </p:txBody>
      </p:sp>
      <p:grpSp>
        <p:nvGrpSpPr>
          <p:cNvPr id="11" name="组合 10"/>
          <p:cNvGrpSpPr/>
          <p:nvPr/>
        </p:nvGrpSpPr>
        <p:grpSpPr>
          <a:xfrm>
            <a:off x="3529330" y="6457950"/>
            <a:ext cx="8289925" cy="306705"/>
            <a:chOff x="5558" y="10170"/>
            <a:chExt cx="13055" cy="483"/>
          </a:xfrm>
        </p:grpSpPr>
        <p:cxnSp>
          <p:nvCxnSpPr>
            <p:cNvPr id="2" name="直接连接符 1"/>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lstStyle/>
            <a:p>
              <a:pPr algn="r"/>
              <a:r>
                <a:rPr lang="zh-CN" altLang="en-US" sz="1400">
                  <a:latin typeface="楷体" panose="02010609060101010101" pitchFamily="49" charset="-122"/>
                  <a:ea typeface="楷体" panose="02010609060101010101" pitchFamily="49" charset="-122"/>
                  <a:cs typeface="楷体" panose="02010609060101010101" pitchFamily="49" charset="-122"/>
                </a:rPr>
                <a:t>决策树分类算法</a:t>
              </a:r>
              <a:endParaRPr lang="zh-CN" altLang="en-US" sz="1400">
                <a:latin typeface="楷体" panose="02010609060101010101" pitchFamily="49" charset="-122"/>
                <a:ea typeface="楷体" panose="02010609060101010101" pitchFamily="49" charset="-122"/>
                <a:cs typeface="楷体" panose="02010609060101010101" pitchFamily="49" charset="-122"/>
              </a:endParaRPr>
            </a:p>
          </p:txBody>
        </p:sp>
      </p:grpSp>
      <p:sp>
        <p:nvSpPr>
          <p:cNvPr id="5" name="文本框 4"/>
          <p:cNvSpPr txBox="1"/>
          <p:nvPr/>
        </p:nvSpPr>
        <p:spPr>
          <a:xfrm>
            <a:off x="825672" y="983380"/>
            <a:ext cx="4002360" cy="398780"/>
          </a:xfrm>
          <a:prstGeom prst="rect">
            <a:avLst/>
          </a:prstGeom>
          <a:noFill/>
        </p:spPr>
        <p:txBody>
          <a:bodyPr wrap="square" rtlCol="0">
            <a:spAutoFit/>
          </a:bodyPr>
          <a:lstStyle/>
          <a:p>
            <a:pPr lvl="0" algn="just">
              <a:buClr>
                <a:srgbClr val="C20C23"/>
              </a:buClr>
              <a:defRPr/>
            </a:pPr>
            <a:r>
              <a:rPr lang="zh-CN" altLang="en-US" sz="2000" b="1" dirty="0">
                <a:solidFill>
                  <a:prstClr val="black"/>
                </a:solidFill>
                <a:latin typeface="微软雅黑" panose="020B0503020204020204" pitchFamily="34" charset="-122"/>
                <a:ea typeface="微软雅黑" panose="020B0503020204020204" pitchFamily="34" charset="-122"/>
              </a:rPr>
              <a:t>信息增益</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矩形 21"/>
              <p:cNvSpPr/>
              <p:nvPr/>
            </p:nvSpPr>
            <p:spPr>
              <a:xfrm>
                <a:off x="688041" y="1502329"/>
                <a:ext cx="10816128" cy="1296637"/>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rPr>
                  <a:t>信息增益（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information gain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假定离散属性 </a:t>
                </a:r>
                <a14:m>
                  <m:oMath xmlns:m="http://schemas.openxmlformats.org/officeDocument/2006/math">
                    <m:r>
                      <a:rPr lang="en-US" altLang="zh-CN" i="1">
                        <a:latin typeface="Cambria Math" panose="02040503050406030204" pitchFamily="18" charset="0"/>
                      </a:rPr>
                      <m:t>𝑎</m:t>
                    </m:r>
                  </m:oMath>
                </a14:m>
                <a:r>
                  <a:rPr lang="zh-CN" altLang="en-US" dirty="0">
                    <a:latin typeface="微软雅黑" panose="020B0503020204020204" pitchFamily="34" charset="-122"/>
                    <a:ea typeface="微软雅黑" panose="020B0503020204020204" pitchFamily="34" charset="-122"/>
                  </a:rPr>
                  <a:t> 有 </a:t>
                </a:r>
                <a14:m>
                  <m:oMath xmlns:m="http://schemas.openxmlformats.org/officeDocument/2006/math">
                    <m:r>
                      <a:rPr lang="en-US" altLang="zh-CN" i="1">
                        <a:latin typeface="Cambria Math" panose="02040503050406030204" pitchFamily="18" charset="0"/>
                      </a:rPr>
                      <m:t>𝑉</m:t>
                    </m:r>
                  </m:oMath>
                </a14:m>
                <a:r>
                  <a:rPr lang="zh-CN" altLang="en-US" dirty="0">
                    <a:latin typeface="微软雅黑" panose="020B0503020204020204" pitchFamily="34" charset="-122"/>
                    <a:ea typeface="微软雅黑" panose="020B0503020204020204" pitchFamily="34" charset="-122"/>
                  </a:rPr>
                  <a:t> 个可能的取值 </a:t>
                </a:r>
                <a14:m>
                  <m:oMath xmlns:m="http://schemas.openxmlformats.org/officeDocument/2006/math">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𝑉</m:t>
                        </m:r>
                      </m:sup>
                    </m:sSup>
                    <m:r>
                      <a:rPr lang="en-US" altLang="zh-CN"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，用 </a:t>
                </a:r>
                <a14:m>
                  <m:oMath xmlns:m="http://schemas.openxmlformats.org/officeDocument/2006/math">
                    <m:r>
                      <a:rPr lang="en-US" altLang="zh-CN" i="1">
                        <a:latin typeface="Cambria Math" panose="02040503050406030204" pitchFamily="18" charset="0"/>
                      </a:rPr>
                      <m:t>𝑎</m:t>
                    </m:r>
                  </m:oMath>
                </a14:m>
                <a:r>
                  <a:rPr lang="zh-CN" altLang="en-US" dirty="0">
                    <a:latin typeface="微软雅黑" panose="020B0503020204020204" pitchFamily="34" charset="-122"/>
                    <a:ea typeface="微软雅黑" panose="020B0503020204020204" pitchFamily="34" charset="-122"/>
                  </a:rPr>
                  <a:t> 来进行划分，则会产生 </a:t>
                </a:r>
                <a14:m>
                  <m:oMath xmlns:m="http://schemas.openxmlformats.org/officeDocument/2006/math">
                    <m:r>
                      <a:rPr lang="en-US" altLang="zh-CN" i="1">
                        <a:latin typeface="Cambria Math" panose="02040503050406030204" pitchFamily="18" charset="0"/>
                      </a:rPr>
                      <m:t>𝑉</m:t>
                    </m:r>
                  </m:oMath>
                </a14:m>
                <a:r>
                  <a:rPr lang="zh-CN" altLang="en-US" dirty="0">
                    <a:latin typeface="微软雅黑" panose="020B0503020204020204" pitchFamily="34" charset="-122"/>
                    <a:ea typeface="微软雅黑" panose="020B0503020204020204" pitchFamily="34" charset="-122"/>
                  </a:rPr>
                  <a:t> 个分支结点，其中第 </a:t>
                </a:r>
                <a14:m>
                  <m:oMath xmlns:m="http://schemas.openxmlformats.org/officeDocument/2006/math">
                    <m:r>
                      <a:rPr lang="en-US" altLang="zh-CN" i="1">
                        <a:latin typeface="Cambria Math" panose="02040503050406030204" pitchFamily="18" charset="0"/>
                      </a:rPr>
                      <m:t>𝑣</m:t>
                    </m:r>
                  </m:oMath>
                </a14:m>
                <a:r>
                  <a:rPr lang="zh-CN" altLang="en-US" dirty="0">
                    <a:latin typeface="微软雅黑" panose="020B0503020204020204" pitchFamily="34" charset="-122"/>
                    <a:ea typeface="微软雅黑" panose="020B0503020204020204" pitchFamily="34" charset="-122"/>
                  </a:rPr>
                  <a:t> 个分支结点包含了 </a:t>
                </a:r>
                <a14:m>
                  <m:oMath xmlns:m="http://schemas.openxmlformats.org/officeDocument/2006/math">
                    <m:r>
                      <a:rPr lang="en-US" altLang="zh-CN" i="1">
                        <a:latin typeface="Cambria Math" panose="02040503050406030204" pitchFamily="18" charset="0"/>
                      </a:rPr>
                      <m:t>𝐷</m:t>
                    </m:r>
                  </m:oMath>
                </a14:m>
                <a:r>
                  <a:rPr lang="zh-CN" altLang="en-US" dirty="0">
                    <a:latin typeface="微软雅黑" panose="020B0503020204020204" pitchFamily="34" charset="-122"/>
                    <a:ea typeface="微软雅黑" panose="020B0503020204020204" pitchFamily="34" charset="-122"/>
                  </a:rPr>
                  <a:t> 中所有在属性 </a:t>
                </a:r>
                <a14:m>
                  <m:oMath xmlns:m="http://schemas.openxmlformats.org/officeDocument/2006/math">
                    <m:r>
                      <a:rPr lang="en-US" altLang="zh-CN" i="1">
                        <a:latin typeface="Cambria Math" panose="02040503050406030204" pitchFamily="18" charset="0"/>
                      </a:rPr>
                      <m:t>𝑎</m:t>
                    </m:r>
                  </m:oMath>
                </a14:m>
                <a:r>
                  <a:rPr lang="zh-CN" altLang="en-US" dirty="0">
                    <a:latin typeface="微软雅黑" panose="020B0503020204020204" pitchFamily="34" charset="-122"/>
                    <a:ea typeface="微软雅黑" panose="020B0503020204020204" pitchFamily="34" charset="-122"/>
                  </a:rPr>
                  <a:t> 上取值为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𝑎</m:t>
                        </m:r>
                      </m:e>
                      <m:sup>
                        <m:r>
                          <a:rPr lang="en-US" altLang="zh-CN" i="1">
                            <a:latin typeface="Cambria Math" panose="02040503050406030204" pitchFamily="18" charset="0"/>
                          </a:rPr>
                          <m:t>𝑣</m:t>
                        </m:r>
                      </m:sup>
                    </m:sSup>
                  </m:oMath>
                </a14:m>
                <a:r>
                  <a:rPr lang="zh-CN" altLang="en-US" dirty="0">
                    <a:latin typeface="微软雅黑" panose="020B0503020204020204" pitchFamily="34" charset="-122"/>
                    <a:ea typeface="微软雅黑" panose="020B0503020204020204" pitchFamily="34" charset="-122"/>
                  </a:rPr>
                  <a:t> 的样本，记为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𝐷</m:t>
                        </m:r>
                      </m:e>
                      <m:sup>
                        <m:r>
                          <a:rPr lang="en-US" altLang="zh-CN" i="1">
                            <a:latin typeface="Cambria Math" panose="02040503050406030204" pitchFamily="18" charset="0"/>
                          </a:rPr>
                          <m:t>𝑣</m:t>
                        </m:r>
                      </m:sup>
                    </m:sSup>
                  </m:oMath>
                </a14:m>
                <a:r>
                  <a:rPr lang="zh-CN" altLang="en-US" dirty="0">
                    <a:latin typeface="微软雅黑" panose="020B0503020204020204" pitchFamily="34" charset="-122"/>
                    <a:ea typeface="微软雅黑" panose="020B0503020204020204" pitchFamily="34" charset="-122"/>
                  </a:rPr>
                  <a:t>。则可计算出用属性 </a:t>
                </a:r>
                <a14:m>
                  <m:oMath xmlns:m="http://schemas.openxmlformats.org/officeDocument/2006/math">
                    <m:r>
                      <a:rPr lang="en-US" altLang="zh-CN" i="1">
                        <a:latin typeface="Cambria Math" panose="02040503050406030204" pitchFamily="18" charset="0"/>
                      </a:rPr>
                      <m:t>𝑎</m:t>
                    </m:r>
                  </m:oMath>
                </a14:m>
                <a:r>
                  <a:rPr lang="zh-CN" altLang="en-US" dirty="0">
                    <a:latin typeface="微软雅黑" panose="020B0503020204020204" pitchFamily="34" charset="-122"/>
                    <a:ea typeface="微软雅黑" panose="020B0503020204020204" pitchFamily="34" charset="-122"/>
                  </a:rPr>
                  <a:t> 对样本集 </a:t>
                </a:r>
                <a14:m>
                  <m:oMath xmlns:m="http://schemas.openxmlformats.org/officeDocument/2006/math">
                    <m:r>
                      <a:rPr lang="en-US" altLang="zh-CN" i="1">
                        <a:latin typeface="Cambria Math" panose="02040503050406030204" pitchFamily="18" charset="0"/>
                      </a:rPr>
                      <m:t>𝐷</m:t>
                    </m:r>
                  </m:oMath>
                </a14:m>
                <a:r>
                  <a:rPr lang="zh-CN" altLang="en-US" dirty="0">
                    <a:latin typeface="微软雅黑" panose="020B0503020204020204" pitchFamily="34" charset="-122"/>
                    <a:ea typeface="微软雅黑" panose="020B0503020204020204" pitchFamily="34" charset="-122"/>
                  </a:rPr>
                  <a:t> 进行划分所获得的“信息增益”：</a:t>
                </a:r>
                <a:endParaRPr lang="en-US" altLang="zh-CN" dirty="0">
                  <a:latin typeface="微软雅黑" panose="020B0503020204020204" pitchFamily="34" charset="-122"/>
                  <a:ea typeface="微软雅黑" panose="020B0503020204020204" pitchFamily="34" charset="-122"/>
                </a:endParaRPr>
              </a:p>
            </p:txBody>
          </p:sp>
        </mc:Choice>
        <mc:Fallback>
          <p:sp>
            <p:nvSpPr>
              <p:cNvPr id="22" name="矩形 21"/>
              <p:cNvSpPr>
                <a:spLocks noRot="1" noChangeAspect="1" noMove="1" noResize="1" noEditPoints="1" noAdjustHandles="1" noChangeArrowheads="1" noChangeShapeType="1" noTextEdit="1"/>
              </p:cNvSpPr>
              <p:nvPr/>
            </p:nvSpPr>
            <p:spPr>
              <a:xfrm>
                <a:off x="688041" y="1502329"/>
                <a:ext cx="10816128" cy="1296637"/>
              </a:xfrm>
              <a:prstGeom prst="rect">
                <a:avLst/>
              </a:prstGeom>
              <a:blipFill rotWithShape="1">
                <a:blip r:embed="rId8"/>
                <a:stretch>
                  <a:fillRect l="-3" t="-43" r="5" b="-58"/>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KSO_WM_UNIT_TABLE_BEAUTIFY" val="smartTable{b439fb55-4e7c-4200-8471-f2d0d1be2038}"/>
</p:tagLst>
</file>

<file path=ppt/tags/tag2.xml><?xml version="1.0" encoding="utf-8"?>
<p:tagLst xmlns:p="http://schemas.openxmlformats.org/presentationml/2006/main">
  <p:tag name="KSO_WPP_MARK_KEY" val="e83da5d5-a29c-4a98-9fb7-8361f52cc8dc"/>
  <p:tag name="COMMONDATA" val="eyJoZGlkIjoiMjU2ZDQxNzEzMmJlODI0MTk0MTVmZmJlZGIxZTk2MT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6455</Words>
  <Application>WPS 演示</Application>
  <PresentationFormat>宽屏</PresentationFormat>
  <Paragraphs>1226</Paragraphs>
  <Slides>35</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35</vt:i4>
      </vt:variant>
    </vt:vector>
  </HeadingPairs>
  <TitlesOfParts>
    <vt:vector size="52" baseType="lpstr">
      <vt:lpstr>Arial</vt:lpstr>
      <vt:lpstr>宋体</vt:lpstr>
      <vt:lpstr>Wingdings</vt:lpstr>
      <vt:lpstr>微软雅黑</vt:lpstr>
      <vt:lpstr>Times New Roman</vt:lpstr>
      <vt:lpstr>楷体</vt:lpstr>
      <vt:lpstr>Times</vt:lpstr>
      <vt:lpstr>Cambria Math</vt:lpstr>
      <vt:lpstr>Calibri</vt:lpstr>
      <vt:lpstr>幼圆</vt:lpstr>
      <vt:lpstr>Wingdings</vt:lpstr>
      <vt:lpstr>Arial Unicode MS</vt:lpstr>
      <vt:lpstr>等线 Light</vt:lpstr>
      <vt:lpstr>等线</vt:lpstr>
      <vt:lpstr>MS Mincho</vt:lpstr>
      <vt:lpstr>Times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冯建周</cp:lastModifiedBy>
  <cp:revision>658</cp:revision>
  <dcterms:created xsi:type="dcterms:W3CDTF">2020-07-22T07:30:00Z</dcterms:created>
  <dcterms:modified xsi:type="dcterms:W3CDTF">2023-05-23T00:15:23Z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AF632C6A9B4D45D19583F11E3514649F</vt:lpwstr>
  </property>
  <property fmtid="{D5CDD505-2E9C-101B-9397-08002B2CF9AE}" pid="3" name="KSOProductBuildVer">
    <vt:lpwstr>2052-11.1.0.14309</vt:lpwstr>
  </property>
</Properties>
</file>